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313" r:id="rId7"/>
    <p:sldId id="266" r:id="rId8"/>
    <p:sldId id="297" r:id="rId9"/>
    <p:sldId id="299" r:id="rId10"/>
    <p:sldId id="298" r:id="rId11"/>
    <p:sldId id="271" r:id="rId12"/>
    <p:sldId id="273" r:id="rId13"/>
    <p:sldId id="301" r:id="rId14"/>
    <p:sldId id="276" r:id="rId15"/>
    <p:sldId id="302" r:id="rId16"/>
    <p:sldId id="280" r:id="rId17"/>
    <p:sldId id="303" r:id="rId18"/>
    <p:sldId id="304" r:id="rId19"/>
    <p:sldId id="305" r:id="rId20"/>
    <p:sldId id="306" r:id="rId21"/>
    <p:sldId id="315" r:id="rId22"/>
    <p:sldId id="314" r:id="rId23"/>
    <p:sldId id="290" r:id="rId24"/>
    <p:sldId id="292" r:id="rId25"/>
    <p:sldId id="294" r:id="rId26"/>
    <p:sldId id="308" r:id="rId27"/>
    <p:sldId id="309" r:id="rId28"/>
    <p:sldId id="310" r:id="rId29"/>
    <p:sldId id="312" r:id="rId30"/>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287"/>
    <a:srgbClr val="0385B9"/>
    <a:srgbClr val="A0B56B"/>
    <a:srgbClr val="5DAF78"/>
    <a:srgbClr val="028787"/>
    <a:srgbClr val="0F8B5C"/>
    <a:srgbClr val="95B850"/>
    <a:srgbClr val="54B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7" d="100"/>
          <a:sy n="77"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EC41F-71AB-4EB7-BBB3-BE569F01E95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0D49A094-D730-4A8A-9E85-145C339D5E1F}">
      <dgm:prSet phldrT="[Text]"/>
      <dgm:spPr>
        <a:solidFill>
          <a:srgbClr val="026287"/>
        </a:solidFill>
      </dgm:spPr>
      <dgm:t>
        <a:bodyPr/>
        <a:lstStyle/>
        <a:p>
          <a:r>
            <a:rPr lang="en-CA" smtClean="0"/>
            <a:t>Your Public Library</a:t>
          </a:r>
          <a:endParaRPr lang="en-CA"/>
        </a:p>
      </dgm:t>
    </dgm:pt>
    <dgm:pt modelId="{3AA0F144-4174-40DD-AC35-4C9B1BA4E4FF}" type="parTrans" cxnId="{36E0B7A3-3599-4E41-A8EE-2D10A9912830}">
      <dgm:prSet/>
      <dgm:spPr/>
      <dgm:t>
        <a:bodyPr/>
        <a:lstStyle/>
        <a:p>
          <a:endParaRPr lang="en-CA"/>
        </a:p>
      </dgm:t>
    </dgm:pt>
    <dgm:pt modelId="{850C1870-CF05-4F78-9B1E-EDD0E12CFF9E}" type="sibTrans" cxnId="{36E0B7A3-3599-4E41-A8EE-2D10A9912830}">
      <dgm:prSet/>
      <dgm:spPr/>
      <dgm:t>
        <a:bodyPr/>
        <a:lstStyle/>
        <a:p>
          <a:endParaRPr lang="en-CA"/>
        </a:p>
      </dgm:t>
    </dgm:pt>
    <dgm:pt modelId="{C47A8242-FFF0-4EBB-B97A-DEC163B08316}">
      <dgm:prSet phldrT="[Text]" custT="1"/>
      <dgm:spPr>
        <a:solidFill>
          <a:srgbClr val="A0B56B"/>
        </a:solidFill>
      </dgm:spPr>
      <dgm:t>
        <a:bodyPr/>
        <a:lstStyle/>
        <a:p>
          <a:r>
            <a:rPr lang="en-CA" sz="2800" b="1" smtClean="0">
              <a:latin typeface="Arial" pitchFamily="34" charset="0"/>
              <a:cs typeface="Arial" pitchFamily="34" charset="0"/>
            </a:rPr>
            <a:t>Be Prepared</a:t>
          </a:r>
          <a:endParaRPr lang="en-CA" sz="2800" b="1">
            <a:latin typeface="Arial" pitchFamily="34" charset="0"/>
            <a:cs typeface="Arial" pitchFamily="34" charset="0"/>
          </a:endParaRPr>
        </a:p>
      </dgm:t>
    </dgm:pt>
    <dgm:pt modelId="{EFB0212C-7845-492B-9EBA-75E4947C29D6}" type="parTrans" cxnId="{1C0B6D8B-1E2C-4BB2-96C8-2ADCD6B9A04C}">
      <dgm:prSet/>
      <dgm:spPr>
        <a:solidFill>
          <a:srgbClr val="A0B56B"/>
        </a:solidFill>
      </dgm:spPr>
      <dgm:t>
        <a:bodyPr/>
        <a:lstStyle/>
        <a:p>
          <a:endParaRPr lang="en-CA"/>
        </a:p>
      </dgm:t>
    </dgm:pt>
    <dgm:pt modelId="{7ED43447-AB8C-4E96-8ACC-349B0A5318DF}" type="sibTrans" cxnId="{1C0B6D8B-1E2C-4BB2-96C8-2ADCD6B9A04C}">
      <dgm:prSet/>
      <dgm:spPr/>
      <dgm:t>
        <a:bodyPr/>
        <a:lstStyle/>
        <a:p>
          <a:endParaRPr lang="en-CA"/>
        </a:p>
      </dgm:t>
    </dgm:pt>
    <dgm:pt modelId="{ECF75A2A-4BD6-44E8-823D-2AD9EF81F4D7}">
      <dgm:prSet phldrT="[Text]" custT="1"/>
      <dgm:spPr>
        <a:solidFill>
          <a:srgbClr val="028787"/>
        </a:solidFill>
      </dgm:spPr>
      <dgm:t>
        <a:bodyPr/>
        <a:lstStyle/>
        <a:p>
          <a:r>
            <a:rPr lang="en-CA" sz="2800" b="1" smtClean="0">
              <a:latin typeface="Arial" pitchFamily="34" charset="0"/>
              <a:cs typeface="Arial" pitchFamily="34" charset="0"/>
            </a:rPr>
            <a:t>Be Resilient:</a:t>
          </a:r>
        </a:p>
        <a:p>
          <a:r>
            <a:rPr lang="en-CA" sz="2800" b="1" smtClean="0">
              <a:latin typeface="Arial" pitchFamily="34" charset="0"/>
              <a:cs typeface="Arial" pitchFamily="34" charset="0"/>
            </a:rPr>
            <a:t> Respond</a:t>
          </a:r>
        </a:p>
        <a:p>
          <a:r>
            <a:rPr lang="en-CA" sz="2800" b="1" smtClean="0">
              <a:latin typeface="Arial" pitchFamily="34" charset="0"/>
              <a:cs typeface="Arial" pitchFamily="34" charset="0"/>
            </a:rPr>
            <a:t>Recover</a:t>
          </a:r>
        </a:p>
        <a:p>
          <a:r>
            <a:rPr lang="en-CA" sz="2800" b="1" smtClean="0">
              <a:latin typeface="Arial" pitchFamily="34" charset="0"/>
              <a:cs typeface="Arial" pitchFamily="34" charset="0"/>
            </a:rPr>
            <a:t>Restore</a:t>
          </a:r>
          <a:endParaRPr lang="en-CA" sz="2800" b="1">
            <a:latin typeface="Arial" pitchFamily="34" charset="0"/>
            <a:cs typeface="Arial" pitchFamily="34" charset="0"/>
          </a:endParaRPr>
        </a:p>
      </dgm:t>
    </dgm:pt>
    <dgm:pt modelId="{C2176BC1-D574-4D5B-A7F1-A8645BECA0E2}" type="parTrans" cxnId="{323182E2-DB48-4681-8355-A6F5B02CB7E9}">
      <dgm:prSet/>
      <dgm:spPr>
        <a:solidFill>
          <a:srgbClr val="028787"/>
        </a:solidFill>
      </dgm:spPr>
      <dgm:t>
        <a:bodyPr/>
        <a:lstStyle/>
        <a:p>
          <a:endParaRPr lang="en-CA"/>
        </a:p>
      </dgm:t>
    </dgm:pt>
    <dgm:pt modelId="{CAB11F5D-64F2-4AD7-B4CA-80B207E9B040}" type="sibTrans" cxnId="{323182E2-DB48-4681-8355-A6F5B02CB7E9}">
      <dgm:prSet/>
      <dgm:spPr/>
      <dgm:t>
        <a:bodyPr/>
        <a:lstStyle/>
        <a:p>
          <a:endParaRPr lang="en-CA"/>
        </a:p>
      </dgm:t>
    </dgm:pt>
    <dgm:pt modelId="{08E11D6B-235B-4C9E-ADE6-2A5BCB4BAE1B}">
      <dgm:prSet phldrT="[Text]" custT="1"/>
      <dgm:spPr>
        <a:solidFill>
          <a:srgbClr val="0385B9"/>
        </a:solidFill>
      </dgm:spPr>
      <dgm:t>
        <a:bodyPr/>
        <a:lstStyle/>
        <a:p>
          <a:r>
            <a:rPr lang="en-CA" sz="2800" b="1" smtClean="0">
              <a:latin typeface="Arial" pitchFamily="34" charset="0"/>
              <a:cs typeface="Arial" pitchFamily="34" charset="0"/>
            </a:rPr>
            <a:t>Learn for the Future</a:t>
          </a:r>
          <a:endParaRPr lang="en-CA" sz="2800" b="1">
            <a:latin typeface="Arial" pitchFamily="34" charset="0"/>
            <a:cs typeface="Arial" pitchFamily="34" charset="0"/>
          </a:endParaRPr>
        </a:p>
      </dgm:t>
    </dgm:pt>
    <dgm:pt modelId="{3065B3A1-CB23-4CA3-B4A5-F62943A31CE9}" type="parTrans" cxnId="{167B5CFB-28CE-432D-8864-2CC42D3FD20A}">
      <dgm:prSet/>
      <dgm:spPr>
        <a:solidFill>
          <a:srgbClr val="0385B9"/>
        </a:solidFill>
      </dgm:spPr>
      <dgm:t>
        <a:bodyPr/>
        <a:lstStyle/>
        <a:p>
          <a:endParaRPr lang="en-CA"/>
        </a:p>
      </dgm:t>
    </dgm:pt>
    <dgm:pt modelId="{681C6476-D86E-491F-8B1D-6EACC3FD106D}" type="sibTrans" cxnId="{167B5CFB-28CE-432D-8864-2CC42D3FD20A}">
      <dgm:prSet/>
      <dgm:spPr/>
      <dgm:t>
        <a:bodyPr/>
        <a:lstStyle/>
        <a:p>
          <a:endParaRPr lang="en-CA"/>
        </a:p>
      </dgm:t>
    </dgm:pt>
    <dgm:pt modelId="{A7D71AE9-C91E-4D07-B4E3-E5CC86B16EA3}" type="pres">
      <dgm:prSet presAssocID="{73FEC41F-71AB-4EB7-BBB3-BE569F01E952}" presName="cycle" presStyleCnt="0">
        <dgm:presLayoutVars>
          <dgm:chMax val="1"/>
          <dgm:dir/>
          <dgm:animLvl val="ctr"/>
          <dgm:resizeHandles val="exact"/>
        </dgm:presLayoutVars>
      </dgm:prSet>
      <dgm:spPr/>
      <dgm:t>
        <a:bodyPr/>
        <a:lstStyle/>
        <a:p>
          <a:endParaRPr lang="en-CA"/>
        </a:p>
      </dgm:t>
    </dgm:pt>
    <dgm:pt modelId="{65B0D3B6-4620-4275-96A2-0FF062FCBD34}" type="pres">
      <dgm:prSet presAssocID="{0D49A094-D730-4A8A-9E85-145C339D5E1F}" presName="centerShape" presStyleLbl="node0" presStyleIdx="0" presStyleCnt="1"/>
      <dgm:spPr/>
      <dgm:t>
        <a:bodyPr/>
        <a:lstStyle/>
        <a:p>
          <a:endParaRPr lang="en-CA"/>
        </a:p>
      </dgm:t>
    </dgm:pt>
    <dgm:pt modelId="{BFAC4058-24E1-4E4B-BEBB-E3034A5C4D22}" type="pres">
      <dgm:prSet presAssocID="{EFB0212C-7845-492B-9EBA-75E4947C29D6}" presName="parTrans" presStyleLbl="bgSibTrans2D1" presStyleIdx="0" presStyleCnt="3"/>
      <dgm:spPr/>
      <dgm:t>
        <a:bodyPr/>
        <a:lstStyle/>
        <a:p>
          <a:endParaRPr lang="en-CA"/>
        </a:p>
      </dgm:t>
    </dgm:pt>
    <dgm:pt modelId="{77995FA9-B3BA-4AD0-95D5-4DF4E05537ED}" type="pres">
      <dgm:prSet presAssocID="{C47A8242-FFF0-4EBB-B97A-DEC163B08316}" presName="node" presStyleLbl="node1" presStyleIdx="0" presStyleCnt="3">
        <dgm:presLayoutVars>
          <dgm:bulletEnabled val="1"/>
        </dgm:presLayoutVars>
      </dgm:prSet>
      <dgm:spPr/>
      <dgm:t>
        <a:bodyPr/>
        <a:lstStyle/>
        <a:p>
          <a:endParaRPr lang="en-CA"/>
        </a:p>
      </dgm:t>
    </dgm:pt>
    <dgm:pt modelId="{5BE2FC83-0B4B-4E23-90E2-11205A1A5675}" type="pres">
      <dgm:prSet presAssocID="{C2176BC1-D574-4D5B-A7F1-A8645BECA0E2}" presName="parTrans" presStyleLbl="bgSibTrans2D1" presStyleIdx="1" presStyleCnt="3" custLinFactNeighborX="1429" custLinFactNeighborY="11244"/>
      <dgm:spPr/>
      <dgm:t>
        <a:bodyPr/>
        <a:lstStyle/>
        <a:p>
          <a:endParaRPr lang="en-CA"/>
        </a:p>
      </dgm:t>
    </dgm:pt>
    <dgm:pt modelId="{F9596231-05F1-4929-9BD4-B8CB20BAE59A}" type="pres">
      <dgm:prSet presAssocID="{ECF75A2A-4BD6-44E8-823D-2AD9EF81F4D7}" presName="node" presStyleLbl="node1" presStyleIdx="1" presStyleCnt="3" custRadScaleRad="84512" custRadScaleInc="361">
        <dgm:presLayoutVars>
          <dgm:bulletEnabled val="1"/>
        </dgm:presLayoutVars>
      </dgm:prSet>
      <dgm:spPr/>
      <dgm:t>
        <a:bodyPr/>
        <a:lstStyle/>
        <a:p>
          <a:endParaRPr lang="en-CA"/>
        </a:p>
      </dgm:t>
    </dgm:pt>
    <dgm:pt modelId="{909AD18B-0473-46BA-B865-34C7A005A3A3}" type="pres">
      <dgm:prSet presAssocID="{3065B3A1-CB23-4CA3-B4A5-F62943A31CE9}" presName="parTrans" presStyleLbl="bgSibTrans2D1" presStyleIdx="2" presStyleCnt="3"/>
      <dgm:spPr/>
      <dgm:t>
        <a:bodyPr/>
        <a:lstStyle/>
        <a:p>
          <a:endParaRPr lang="en-CA"/>
        </a:p>
      </dgm:t>
    </dgm:pt>
    <dgm:pt modelId="{4205C902-EAB3-4248-89D6-DBC4BDC4C794}" type="pres">
      <dgm:prSet presAssocID="{08E11D6B-235B-4C9E-ADE6-2A5BCB4BAE1B}" presName="node" presStyleLbl="node1" presStyleIdx="2" presStyleCnt="3">
        <dgm:presLayoutVars>
          <dgm:bulletEnabled val="1"/>
        </dgm:presLayoutVars>
      </dgm:prSet>
      <dgm:spPr/>
      <dgm:t>
        <a:bodyPr/>
        <a:lstStyle/>
        <a:p>
          <a:endParaRPr lang="en-CA"/>
        </a:p>
      </dgm:t>
    </dgm:pt>
  </dgm:ptLst>
  <dgm:cxnLst>
    <dgm:cxn modelId="{36E0B7A3-3599-4E41-A8EE-2D10A9912830}" srcId="{73FEC41F-71AB-4EB7-BBB3-BE569F01E952}" destId="{0D49A094-D730-4A8A-9E85-145C339D5E1F}" srcOrd="0" destOrd="0" parTransId="{3AA0F144-4174-40DD-AC35-4C9B1BA4E4FF}" sibTransId="{850C1870-CF05-4F78-9B1E-EDD0E12CFF9E}"/>
    <dgm:cxn modelId="{B4C4FB31-1AF9-4CE4-AEB9-654CFA62B07B}" type="presOf" srcId="{C47A8242-FFF0-4EBB-B97A-DEC163B08316}" destId="{77995FA9-B3BA-4AD0-95D5-4DF4E05537ED}" srcOrd="0" destOrd="0" presId="urn:microsoft.com/office/officeart/2005/8/layout/radial4"/>
    <dgm:cxn modelId="{2E96AE30-1B7D-43CF-9DFA-F923FD8B8E00}" type="presOf" srcId="{C2176BC1-D574-4D5B-A7F1-A8645BECA0E2}" destId="{5BE2FC83-0B4B-4E23-90E2-11205A1A5675}" srcOrd="0" destOrd="0" presId="urn:microsoft.com/office/officeart/2005/8/layout/radial4"/>
    <dgm:cxn modelId="{323182E2-DB48-4681-8355-A6F5B02CB7E9}" srcId="{0D49A094-D730-4A8A-9E85-145C339D5E1F}" destId="{ECF75A2A-4BD6-44E8-823D-2AD9EF81F4D7}" srcOrd="1" destOrd="0" parTransId="{C2176BC1-D574-4D5B-A7F1-A8645BECA0E2}" sibTransId="{CAB11F5D-64F2-4AD7-B4CA-80B207E9B040}"/>
    <dgm:cxn modelId="{1302FDC9-09A9-47FB-BECE-C9715EF1877C}" type="presOf" srcId="{08E11D6B-235B-4C9E-ADE6-2A5BCB4BAE1B}" destId="{4205C902-EAB3-4248-89D6-DBC4BDC4C794}" srcOrd="0" destOrd="0" presId="urn:microsoft.com/office/officeart/2005/8/layout/radial4"/>
    <dgm:cxn modelId="{7D482EE4-EE40-494B-87DD-D3A1760CAB45}" type="presOf" srcId="{3065B3A1-CB23-4CA3-B4A5-F62943A31CE9}" destId="{909AD18B-0473-46BA-B865-34C7A005A3A3}" srcOrd="0" destOrd="0" presId="urn:microsoft.com/office/officeart/2005/8/layout/radial4"/>
    <dgm:cxn modelId="{BBAD4CA5-E826-45A4-91D7-7B833D6FBD59}" type="presOf" srcId="{73FEC41F-71AB-4EB7-BBB3-BE569F01E952}" destId="{A7D71AE9-C91E-4D07-B4E3-E5CC86B16EA3}" srcOrd="0" destOrd="0" presId="urn:microsoft.com/office/officeart/2005/8/layout/radial4"/>
    <dgm:cxn modelId="{36BC9BE7-F9A8-4754-9EE2-4820366CEE99}" type="presOf" srcId="{EFB0212C-7845-492B-9EBA-75E4947C29D6}" destId="{BFAC4058-24E1-4E4B-BEBB-E3034A5C4D22}" srcOrd="0" destOrd="0" presId="urn:microsoft.com/office/officeart/2005/8/layout/radial4"/>
    <dgm:cxn modelId="{1B825FAD-C0AB-4CFF-8BC7-4E23C28CF286}" type="presOf" srcId="{0D49A094-D730-4A8A-9E85-145C339D5E1F}" destId="{65B0D3B6-4620-4275-96A2-0FF062FCBD34}" srcOrd="0" destOrd="0" presId="urn:microsoft.com/office/officeart/2005/8/layout/radial4"/>
    <dgm:cxn modelId="{54B509DA-958A-4FF8-B86D-F4DDA5C7B067}" type="presOf" srcId="{ECF75A2A-4BD6-44E8-823D-2AD9EF81F4D7}" destId="{F9596231-05F1-4929-9BD4-B8CB20BAE59A}" srcOrd="0" destOrd="0" presId="urn:microsoft.com/office/officeart/2005/8/layout/radial4"/>
    <dgm:cxn modelId="{167B5CFB-28CE-432D-8864-2CC42D3FD20A}" srcId="{0D49A094-D730-4A8A-9E85-145C339D5E1F}" destId="{08E11D6B-235B-4C9E-ADE6-2A5BCB4BAE1B}" srcOrd="2" destOrd="0" parTransId="{3065B3A1-CB23-4CA3-B4A5-F62943A31CE9}" sibTransId="{681C6476-D86E-491F-8B1D-6EACC3FD106D}"/>
    <dgm:cxn modelId="{1C0B6D8B-1E2C-4BB2-96C8-2ADCD6B9A04C}" srcId="{0D49A094-D730-4A8A-9E85-145C339D5E1F}" destId="{C47A8242-FFF0-4EBB-B97A-DEC163B08316}" srcOrd="0" destOrd="0" parTransId="{EFB0212C-7845-492B-9EBA-75E4947C29D6}" sibTransId="{7ED43447-AB8C-4E96-8ACC-349B0A5318DF}"/>
    <dgm:cxn modelId="{F8C8C5E2-68C9-4450-B104-FD637C5D2458}" type="presParOf" srcId="{A7D71AE9-C91E-4D07-B4E3-E5CC86B16EA3}" destId="{65B0D3B6-4620-4275-96A2-0FF062FCBD34}" srcOrd="0" destOrd="0" presId="urn:microsoft.com/office/officeart/2005/8/layout/radial4"/>
    <dgm:cxn modelId="{F879FD67-97B7-4518-993B-864494D9575D}" type="presParOf" srcId="{A7D71AE9-C91E-4D07-B4E3-E5CC86B16EA3}" destId="{BFAC4058-24E1-4E4B-BEBB-E3034A5C4D22}" srcOrd="1" destOrd="0" presId="urn:microsoft.com/office/officeart/2005/8/layout/radial4"/>
    <dgm:cxn modelId="{37162856-258D-43BA-9298-D32D3B969387}" type="presParOf" srcId="{A7D71AE9-C91E-4D07-B4E3-E5CC86B16EA3}" destId="{77995FA9-B3BA-4AD0-95D5-4DF4E05537ED}" srcOrd="2" destOrd="0" presId="urn:microsoft.com/office/officeart/2005/8/layout/radial4"/>
    <dgm:cxn modelId="{1D7E9F5D-B46A-408F-85BC-10533F7E2E22}" type="presParOf" srcId="{A7D71AE9-C91E-4D07-B4E3-E5CC86B16EA3}" destId="{5BE2FC83-0B4B-4E23-90E2-11205A1A5675}" srcOrd="3" destOrd="0" presId="urn:microsoft.com/office/officeart/2005/8/layout/radial4"/>
    <dgm:cxn modelId="{CFD0C1A6-D819-4EB5-8408-0A50E4924F58}" type="presParOf" srcId="{A7D71AE9-C91E-4D07-B4E3-E5CC86B16EA3}" destId="{F9596231-05F1-4929-9BD4-B8CB20BAE59A}" srcOrd="4" destOrd="0" presId="urn:microsoft.com/office/officeart/2005/8/layout/radial4"/>
    <dgm:cxn modelId="{8C2F0918-B893-4DDB-BDBF-7AD4322F1FD3}" type="presParOf" srcId="{A7D71AE9-C91E-4D07-B4E3-E5CC86B16EA3}" destId="{909AD18B-0473-46BA-B865-34C7A005A3A3}" srcOrd="5" destOrd="0" presId="urn:microsoft.com/office/officeart/2005/8/layout/radial4"/>
    <dgm:cxn modelId="{0ACF90A2-5CFC-456D-9518-77F22DCDBF2C}" type="presParOf" srcId="{A7D71AE9-C91E-4D07-B4E3-E5CC86B16EA3}" destId="{4205C902-EAB3-4248-89D6-DBC4BDC4C79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EEE2B-3643-4C5C-B8EA-D8F5A4FB08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37418AF0-6DFB-4A3D-964E-11D1834F0F22}">
      <dgm:prSet phldrT="[Text]"/>
      <dgm:spPr>
        <a:solidFill>
          <a:srgbClr val="026287">
            <a:alpha val="69000"/>
          </a:srgbClr>
        </a:solidFill>
      </dgm:spPr>
      <dgm:t>
        <a:bodyPr/>
        <a:lstStyle/>
        <a:p>
          <a:r>
            <a:rPr lang="en-US" smtClean="0">
              <a:latin typeface="Arial" pitchFamily="34" charset="0"/>
              <a:cs typeface="Arial" pitchFamily="34" charset="0"/>
            </a:rPr>
            <a:t>Business Continuity Plan</a:t>
          </a:r>
          <a:endParaRPr lang="en-CA"/>
        </a:p>
      </dgm:t>
    </dgm:pt>
    <dgm:pt modelId="{2887096C-0FA1-4B3D-A779-0C6B4D765B46}" type="parTrans" cxnId="{430DE0AD-A6D2-4B5C-A23C-60644D91D241}">
      <dgm:prSet/>
      <dgm:spPr/>
      <dgm:t>
        <a:bodyPr/>
        <a:lstStyle/>
        <a:p>
          <a:endParaRPr lang="en-CA"/>
        </a:p>
      </dgm:t>
    </dgm:pt>
    <dgm:pt modelId="{51987A79-D744-4218-B56B-95543F0DA037}" type="sibTrans" cxnId="{430DE0AD-A6D2-4B5C-A23C-60644D91D241}">
      <dgm:prSet/>
      <dgm:spPr>
        <a:noFill/>
      </dgm:spPr>
      <dgm:t>
        <a:bodyPr/>
        <a:lstStyle/>
        <a:p>
          <a:endParaRPr lang="en-CA"/>
        </a:p>
      </dgm:t>
    </dgm:pt>
    <dgm:pt modelId="{236EEB48-BCCD-4094-AB86-B4E96E3D902F}">
      <dgm:prSet phldrT="[Text]"/>
      <dgm:spPr>
        <a:solidFill>
          <a:srgbClr val="026287">
            <a:alpha val="65000"/>
          </a:srgbClr>
        </a:solidFill>
      </dgm:spPr>
      <dgm:t>
        <a:bodyPr/>
        <a:lstStyle/>
        <a:p>
          <a:r>
            <a:rPr lang="en-US" smtClean="0">
              <a:latin typeface="Arial" pitchFamily="34" charset="0"/>
              <a:cs typeface="Arial" pitchFamily="34" charset="0"/>
            </a:rPr>
            <a:t>Communications Plan</a:t>
          </a:r>
          <a:endParaRPr lang="en-CA"/>
        </a:p>
      </dgm:t>
    </dgm:pt>
    <dgm:pt modelId="{753811E8-7413-4616-9BB0-60B5589BB95F}" type="parTrans" cxnId="{A118626C-63A4-441B-BFD5-2BB036F6518A}">
      <dgm:prSet/>
      <dgm:spPr/>
      <dgm:t>
        <a:bodyPr/>
        <a:lstStyle/>
        <a:p>
          <a:endParaRPr lang="en-CA"/>
        </a:p>
      </dgm:t>
    </dgm:pt>
    <dgm:pt modelId="{6BC5BAEE-0DA2-48C2-A526-E34C95B7D3CF}" type="sibTrans" cxnId="{A118626C-63A4-441B-BFD5-2BB036F6518A}">
      <dgm:prSet/>
      <dgm:spPr>
        <a:noFill/>
      </dgm:spPr>
      <dgm:t>
        <a:bodyPr/>
        <a:lstStyle/>
        <a:p>
          <a:endParaRPr lang="en-CA"/>
        </a:p>
      </dgm:t>
    </dgm:pt>
    <dgm:pt modelId="{733FEA9A-81FB-41B0-B2EC-1B8457A5B3B0}">
      <dgm:prSet phldrT="[Text]"/>
      <dgm:spPr>
        <a:solidFill>
          <a:srgbClr val="026287">
            <a:alpha val="65000"/>
          </a:srgbClr>
        </a:solidFill>
      </dgm:spPr>
      <dgm:t>
        <a:bodyPr/>
        <a:lstStyle/>
        <a:p>
          <a:r>
            <a:rPr lang="en-US" smtClean="0">
              <a:latin typeface="Arial" pitchFamily="34" charset="0"/>
              <a:cs typeface="Arial" pitchFamily="34" charset="0"/>
            </a:rPr>
            <a:t>CODE RED Binder – Key Contacts</a:t>
          </a:r>
          <a:endParaRPr lang="en-CA"/>
        </a:p>
      </dgm:t>
    </dgm:pt>
    <dgm:pt modelId="{7D4FD2DE-233F-437D-A87F-F548EBB37869}" type="parTrans" cxnId="{6DB67CBD-87EE-4376-8BB9-2B544C9566C9}">
      <dgm:prSet/>
      <dgm:spPr/>
      <dgm:t>
        <a:bodyPr/>
        <a:lstStyle/>
        <a:p>
          <a:endParaRPr lang="en-CA"/>
        </a:p>
      </dgm:t>
    </dgm:pt>
    <dgm:pt modelId="{227DAE2C-57A5-488F-99DB-FDCFCC6AC6B3}" type="sibTrans" cxnId="{6DB67CBD-87EE-4376-8BB9-2B544C9566C9}">
      <dgm:prSet/>
      <dgm:spPr>
        <a:noFill/>
      </dgm:spPr>
      <dgm:t>
        <a:bodyPr/>
        <a:lstStyle/>
        <a:p>
          <a:endParaRPr lang="en-CA"/>
        </a:p>
      </dgm:t>
    </dgm:pt>
    <dgm:pt modelId="{DD732F76-6CDE-4E48-BA9E-7DEB32FFBD84}">
      <dgm:prSet phldrT="[Text]"/>
      <dgm:spPr>
        <a:solidFill>
          <a:srgbClr val="026287">
            <a:alpha val="65000"/>
          </a:srgbClr>
        </a:solidFill>
      </dgm:spPr>
      <dgm:t>
        <a:bodyPr/>
        <a:lstStyle/>
        <a:p>
          <a:r>
            <a:rPr lang="en-US" smtClean="0">
              <a:latin typeface="Arial" pitchFamily="34" charset="0"/>
              <a:cs typeface="Arial" pitchFamily="34" charset="0"/>
            </a:rPr>
            <a:t>IT Disaster Recovery Plan</a:t>
          </a:r>
          <a:endParaRPr lang="en-CA"/>
        </a:p>
      </dgm:t>
    </dgm:pt>
    <dgm:pt modelId="{3F5E19F0-5115-4A7E-B08A-1AFCA068AF43}" type="parTrans" cxnId="{DD9CB666-1D54-4BAB-97F8-C547CCB6CDD0}">
      <dgm:prSet/>
      <dgm:spPr/>
      <dgm:t>
        <a:bodyPr/>
        <a:lstStyle/>
        <a:p>
          <a:endParaRPr lang="en-CA"/>
        </a:p>
      </dgm:t>
    </dgm:pt>
    <dgm:pt modelId="{EC6182F2-E27B-4FA3-92E1-D6B6983F3D35}" type="sibTrans" cxnId="{DD9CB666-1D54-4BAB-97F8-C547CCB6CDD0}">
      <dgm:prSet/>
      <dgm:spPr>
        <a:noFill/>
      </dgm:spPr>
      <dgm:t>
        <a:bodyPr/>
        <a:lstStyle/>
        <a:p>
          <a:endParaRPr lang="en-CA"/>
        </a:p>
      </dgm:t>
    </dgm:pt>
    <dgm:pt modelId="{5004305E-A9BB-4281-8873-5A9FBF0348C7}">
      <dgm:prSet phldrT="[Text]"/>
      <dgm:spPr>
        <a:solidFill>
          <a:srgbClr val="026287">
            <a:alpha val="65000"/>
          </a:srgbClr>
        </a:solidFill>
      </dgm:spPr>
      <dgm:t>
        <a:bodyPr/>
        <a:lstStyle/>
        <a:p>
          <a:r>
            <a:rPr lang="en-US" smtClean="0">
              <a:latin typeface="Arial" pitchFamily="34" charset="0"/>
              <a:cs typeface="Arial" pitchFamily="34" charset="0"/>
            </a:rPr>
            <a:t>Employee Plan</a:t>
          </a:r>
          <a:endParaRPr lang="en-CA"/>
        </a:p>
      </dgm:t>
    </dgm:pt>
    <dgm:pt modelId="{C52994C8-285E-47BE-A222-2933B2C49BA4}" type="parTrans" cxnId="{541C7766-A579-451E-9178-D12352D02460}">
      <dgm:prSet/>
      <dgm:spPr/>
      <dgm:t>
        <a:bodyPr/>
        <a:lstStyle/>
        <a:p>
          <a:endParaRPr lang="en-CA"/>
        </a:p>
      </dgm:t>
    </dgm:pt>
    <dgm:pt modelId="{01EBD4D6-939C-47F2-8D68-71E4F6C25557}" type="sibTrans" cxnId="{541C7766-A579-451E-9178-D12352D02460}">
      <dgm:prSet/>
      <dgm:spPr>
        <a:noFill/>
      </dgm:spPr>
      <dgm:t>
        <a:bodyPr/>
        <a:lstStyle/>
        <a:p>
          <a:endParaRPr lang="en-CA"/>
        </a:p>
      </dgm:t>
    </dgm:pt>
    <dgm:pt modelId="{C580B5F8-ED9F-4C51-BF36-3B70E5F045FA}">
      <dgm:prSet phldrT="[Text]"/>
      <dgm:spPr>
        <a:solidFill>
          <a:srgbClr val="026287">
            <a:alpha val="65000"/>
          </a:srgbClr>
        </a:solidFill>
      </dgm:spPr>
      <dgm:t>
        <a:bodyPr/>
        <a:lstStyle/>
        <a:p>
          <a:r>
            <a:rPr lang="en-US" smtClean="0">
              <a:latin typeface="Arial" pitchFamily="34" charset="0"/>
              <a:cs typeface="Arial" pitchFamily="34" charset="0"/>
            </a:rPr>
            <a:t>Collections Recovery Plan</a:t>
          </a:r>
          <a:endParaRPr lang="en-CA"/>
        </a:p>
      </dgm:t>
    </dgm:pt>
    <dgm:pt modelId="{871614E8-D7C8-4C8B-AD35-FFAA08DEAAC3}" type="parTrans" cxnId="{5F835BC3-E304-405B-84E4-2834249C3E4F}">
      <dgm:prSet/>
      <dgm:spPr/>
      <dgm:t>
        <a:bodyPr/>
        <a:lstStyle/>
        <a:p>
          <a:endParaRPr lang="en-CA"/>
        </a:p>
      </dgm:t>
    </dgm:pt>
    <dgm:pt modelId="{2CB2D2DB-1149-4E2E-B6D8-B460913CC85C}" type="sibTrans" cxnId="{5F835BC3-E304-405B-84E4-2834249C3E4F}">
      <dgm:prSet/>
      <dgm:spPr>
        <a:noFill/>
      </dgm:spPr>
      <dgm:t>
        <a:bodyPr/>
        <a:lstStyle/>
        <a:p>
          <a:endParaRPr lang="en-CA"/>
        </a:p>
      </dgm:t>
    </dgm:pt>
    <dgm:pt modelId="{796C2121-2AEF-4573-A6FF-A6D9136E95C6}">
      <dgm:prSet phldrT="[Text]"/>
      <dgm:spPr>
        <a:solidFill>
          <a:srgbClr val="026287">
            <a:alpha val="65000"/>
          </a:srgbClr>
        </a:solidFill>
      </dgm:spPr>
      <dgm:t>
        <a:bodyPr/>
        <a:lstStyle/>
        <a:p>
          <a:r>
            <a:rPr lang="en-US" smtClean="0">
              <a:latin typeface="Arial" pitchFamily="34" charset="0"/>
              <a:cs typeface="Arial" pitchFamily="34" charset="0"/>
            </a:rPr>
            <a:t>Emergency Procurement Policy</a:t>
          </a:r>
          <a:endParaRPr lang="en-CA"/>
        </a:p>
      </dgm:t>
    </dgm:pt>
    <dgm:pt modelId="{CD344365-83F1-4F60-88C4-D34ADBB710C2}" type="parTrans" cxnId="{395F264F-A2A1-45A4-8DFB-F26DA9939345}">
      <dgm:prSet/>
      <dgm:spPr/>
      <dgm:t>
        <a:bodyPr/>
        <a:lstStyle/>
        <a:p>
          <a:endParaRPr lang="en-CA"/>
        </a:p>
      </dgm:t>
    </dgm:pt>
    <dgm:pt modelId="{BE3C27D8-5F07-4882-8B33-6B95A05C352E}" type="sibTrans" cxnId="{395F264F-A2A1-45A4-8DFB-F26DA9939345}">
      <dgm:prSet/>
      <dgm:spPr>
        <a:noFill/>
      </dgm:spPr>
      <dgm:t>
        <a:bodyPr/>
        <a:lstStyle/>
        <a:p>
          <a:endParaRPr lang="en-CA"/>
        </a:p>
      </dgm:t>
    </dgm:pt>
    <dgm:pt modelId="{7FA8AEDF-4B18-4820-9F8E-84D57C29D4DE}">
      <dgm:prSet phldrT="[Text]"/>
      <dgm:spPr>
        <a:solidFill>
          <a:srgbClr val="026287">
            <a:alpha val="65000"/>
          </a:srgbClr>
        </a:solidFill>
      </dgm:spPr>
      <dgm:t>
        <a:bodyPr/>
        <a:lstStyle/>
        <a:p>
          <a:r>
            <a:rPr lang="en-US" smtClean="0">
              <a:latin typeface="Arial" pitchFamily="34" charset="0"/>
              <a:cs typeface="Arial" pitchFamily="34" charset="0"/>
            </a:rPr>
            <a:t>Records Management</a:t>
          </a:r>
          <a:endParaRPr lang="en-CA"/>
        </a:p>
      </dgm:t>
    </dgm:pt>
    <dgm:pt modelId="{19FEA499-8B29-4DDF-8478-D5B598EDBD01}" type="parTrans" cxnId="{2AEA654B-306A-456B-A40A-CE1B3C28B13D}">
      <dgm:prSet/>
      <dgm:spPr/>
      <dgm:t>
        <a:bodyPr/>
        <a:lstStyle/>
        <a:p>
          <a:endParaRPr lang="en-CA"/>
        </a:p>
      </dgm:t>
    </dgm:pt>
    <dgm:pt modelId="{BE7D9D32-CB78-466B-8954-885C6CA0BA83}" type="sibTrans" cxnId="{2AEA654B-306A-456B-A40A-CE1B3C28B13D}">
      <dgm:prSet/>
      <dgm:spPr>
        <a:noFill/>
      </dgm:spPr>
      <dgm:t>
        <a:bodyPr/>
        <a:lstStyle/>
        <a:p>
          <a:endParaRPr lang="en-CA"/>
        </a:p>
      </dgm:t>
    </dgm:pt>
    <dgm:pt modelId="{AE3D7600-BAED-4CBE-AE0A-37C7EF2995FE}">
      <dgm:prSet phldrT="[Text]"/>
      <dgm:spPr>
        <a:solidFill>
          <a:srgbClr val="026287">
            <a:alpha val="65000"/>
          </a:srgbClr>
        </a:solidFill>
      </dgm:spPr>
      <dgm:t>
        <a:bodyPr/>
        <a:lstStyle/>
        <a:p>
          <a:r>
            <a:rPr lang="en-US" smtClean="0">
              <a:solidFill>
                <a:schemeClr val="bg1"/>
              </a:solidFill>
              <a:latin typeface="Arial" pitchFamily="34" charset="0"/>
              <a:cs typeface="Arial" pitchFamily="34" charset="0"/>
            </a:rPr>
            <a:t>Asset Inventory</a:t>
          </a:r>
          <a:endParaRPr lang="en-CA">
            <a:solidFill>
              <a:schemeClr val="bg1"/>
            </a:solidFill>
          </a:endParaRPr>
        </a:p>
      </dgm:t>
    </dgm:pt>
    <dgm:pt modelId="{47A4A712-2AAB-4CD0-BFFC-F8D07563D8B5}" type="parTrans" cxnId="{2FA82491-552A-4BBA-A5D4-4250ADF26391}">
      <dgm:prSet/>
      <dgm:spPr/>
      <dgm:t>
        <a:bodyPr/>
        <a:lstStyle/>
        <a:p>
          <a:endParaRPr lang="en-CA"/>
        </a:p>
      </dgm:t>
    </dgm:pt>
    <dgm:pt modelId="{66C1592D-0378-4314-8FEC-26E7A3020903}" type="sibTrans" cxnId="{2FA82491-552A-4BBA-A5D4-4250ADF26391}">
      <dgm:prSet/>
      <dgm:spPr>
        <a:noFill/>
      </dgm:spPr>
      <dgm:t>
        <a:bodyPr/>
        <a:lstStyle/>
        <a:p>
          <a:endParaRPr lang="en-CA"/>
        </a:p>
      </dgm:t>
    </dgm:pt>
    <dgm:pt modelId="{2E799646-D262-4D3A-B73B-F6612996DE12}">
      <dgm:prSet phldrT="[Text]"/>
      <dgm:spPr>
        <a:solidFill>
          <a:srgbClr val="026287">
            <a:alpha val="65000"/>
          </a:srgbClr>
        </a:solidFill>
      </dgm:spPr>
      <dgm:t>
        <a:bodyPr/>
        <a:lstStyle/>
        <a:p>
          <a:r>
            <a:rPr lang="en-US" smtClean="0">
              <a:latin typeface="Arial" pitchFamily="34" charset="0"/>
              <a:cs typeface="Arial" pitchFamily="34" charset="0"/>
            </a:rPr>
            <a:t>Fire, evacuation &amp; lockdown plans</a:t>
          </a:r>
          <a:endParaRPr lang="en-CA"/>
        </a:p>
      </dgm:t>
    </dgm:pt>
    <dgm:pt modelId="{91324253-2B36-4974-A1F0-3CB9135A71D9}" type="parTrans" cxnId="{E1417659-1A36-4CB6-B5C9-27AEC77CD14E}">
      <dgm:prSet/>
      <dgm:spPr/>
      <dgm:t>
        <a:bodyPr/>
        <a:lstStyle/>
        <a:p>
          <a:endParaRPr lang="en-CA"/>
        </a:p>
      </dgm:t>
    </dgm:pt>
    <dgm:pt modelId="{A6174866-F4E8-400C-A5B6-278DB4F13BDC}" type="sibTrans" cxnId="{E1417659-1A36-4CB6-B5C9-27AEC77CD14E}">
      <dgm:prSet/>
      <dgm:spPr>
        <a:noFill/>
      </dgm:spPr>
      <dgm:t>
        <a:bodyPr/>
        <a:lstStyle/>
        <a:p>
          <a:endParaRPr lang="en-CA"/>
        </a:p>
      </dgm:t>
    </dgm:pt>
    <dgm:pt modelId="{9E564F85-23F3-4646-BA78-FF1C01EA449F}">
      <dgm:prSet custT="1"/>
      <dgm:spPr>
        <a:solidFill>
          <a:srgbClr val="026287"/>
        </a:solidFill>
      </dgm:spPr>
      <dgm:t>
        <a:bodyPr/>
        <a:lstStyle/>
        <a:p>
          <a:r>
            <a:rPr lang="en-US" sz="3600" b="1" smtClean="0">
              <a:solidFill>
                <a:schemeClr val="bg1"/>
              </a:solidFill>
              <a:latin typeface="Arial" pitchFamily="34" charset="0"/>
              <a:cs typeface="Arial" pitchFamily="34" charset="0"/>
            </a:rPr>
            <a:t>DISASTER RESPONSE &amp; RECOVERY PLAN</a:t>
          </a:r>
          <a:endParaRPr lang="en-US" sz="3600" b="1" dirty="0">
            <a:solidFill>
              <a:schemeClr val="bg1"/>
            </a:solidFill>
            <a:latin typeface="Arial" pitchFamily="34" charset="0"/>
            <a:cs typeface="Arial" pitchFamily="34" charset="0"/>
          </a:endParaRPr>
        </a:p>
      </dgm:t>
    </dgm:pt>
    <dgm:pt modelId="{AC3C064D-D385-4E26-AA58-B8F431D46F7E}" type="parTrans" cxnId="{0B5DF8BB-91DA-476D-95BD-0607CF47EFC6}">
      <dgm:prSet/>
      <dgm:spPr/>
      <dgm:t>
        <a:bodyPr/>
        <a:lstStyle/>
        <a:p>
          <a:endParaRPr lang="en-CA"/>
        </a:p>
      </dgm:t>
    </dgm:pt>
    <dgm:pt modelId="{F10115E9-6166-48FE-8A76-63CB2EF9FD42}" type="sibTrans" cxnId="{0B5DF8BB-91DA-476D-95BD-0607CF47EFC6}">
      <dgm:prSet/>
      <dgm:spPr>
        <a:noFill/>
      </dgm:spPr>
      <dgm:t>
        <a:bodyPr/>
        <a:lstStyle/>
        <a:p>
          <a:endParaRPr lang="en-CA"/>
        </a:p>
      </dgm:t>
    </dgm:pt>
    <dgm:pt modelId="{EC93ECC7-E390-40BF-9DD0-BF649F2C421A}" type="pres">
      <dgm:prSet presAssocID="{5A1EEE2B-3643-4C5C-B8EA-D8F5A4FB08BA}" presName="cycle" presStyleCnt="0">
        <dgm:presLayoutVars>
          <dgm:dir/>
          <dgm:resizeHandles val="exact"/>
        </dgm:presLayoutVars>
      </dgm:prSet>
      <dgm:spPr/>
      <dgm:t>
        <a:bodyPr/>
        <a:lstStyle/>
        <a:p>
          <a:endParaRPr lang="en-CA"/>
        </a:p>
      </dgm:t>
    </dgm:pt>
    <dgm:pt modelId="{5DC82562-F6CF-4630-93F9-86C6A565568E}" type="pres">
      <dgm:prSet presAssocID="{9E564F85-23F3-4646-BA78-FF1C01EA449F}" presName="node" presStyleLbl="node1" presStyleIdx="0" presStyleCnt="11" custScaleX="290576" custScaleY="260489" custRadScaleRad="21263" custRadScaleInc="-63315">
        <dgm:presLayoutVars>
          <dgm:bulletEnabled val="1"/>
        </dgm:presLayoutVars>
      </dgm:prSet>
      <dgm:spPr/>
      <dgm:t>
        <a:bodyPr/>
        <a:lstStyle/>
        <a:p>
          <a:endParaRPr lang="en-CA"/>
        </a:p>
      </dgm:t>
    </dgm:pt>
    <dgm:pt modelId="{0952D7E1-3A57-4B6C-9E90-14910F42000B}" type="pres">
      <dgm:prSet presAssocID="{F10115E9-6166-48FE-8A76-63CB2EF9FD42}" presName="sibTrans" presStyleLbl="sibTrans2D1" presStyleIdx="0" presStyleCnt="11"/>
      <dgm:spPr/>
      <dgm:t>
        <a:bodyPr/>
        <a:lstStyle/>
        <a:p>
          <a:endParaRPr lang="en-CA"/>
        </a:p>
      </dgm:t>
    </dgm:pt>
    <dgm:pt modelId="{64D16E78-DD8E-44AA-9C79-961FA893056D}" type="pres">
      <dgm:prSet presAssocID="{F10115E9-6166-48FE-8A76-63CB2EF9FD42}" presName="connectorText" presStyleLbl="sibTrans2D1" presStyleIdx="0" presStyleCnt="11"/>
      <dgm:spPr/>
      <dgm:t>
        <a:bodyPr/>
        <a:lstStyle/>
        <a:p>
          <a:endParaRPr lang="en-CA"/>
        </a:p>
      </dgm:t>
    </dgm:pt>
    <dgm:pt modelId="{273CB147-E724-4CCF-BB2E-A8E77FB7741F}" type="pres">
      <dgm:prSet presAssocID="{37418AF0-6DFB-4A3D-964E-11D1834F0F22}" presName="node" presStyleLbl="node1" presStyleIdx="1" presStyleCnt="11" custScaleX="187223" custRadScaleRad="112954" custRadScaleInc="-57969">
        <dgm:presLayoutVars>
          <dgm:bulletEnabled val="1"/>
        </dgm:presLayoutVars>
      </dgm:prSet>
      <dgm:spPr>
        <a:prstGeom prst="flowChartAlternateProcess">
          <a:avLst/>
        </a:prstGeom>
      </dgm:spPr>
      <dgm:t>
        <a:bodyPr/>
        <a:lstStyle/>
        <a:p>
          <a:endParaRPr lang="en-CA"/>
        </a:p>
      </dgm:t>
    </dgm:pt>
    <dgm:pt modelId="{2DFD0C6B-A305-48AC-BCE9-C8390F000214}" type="pres">
      <dgm:prSet presAssocID="{51987A79-D744-4218-B56B-95543F0DA037}" presName="sibTrans" presStyleLbl="sibTrans2D1" presStyleIdx="1" presStyleCnt="11"/>
      <dgm:spPr/>
      <dgm:t>
        <a:bodyPr/>
        <a:lstStyle/>
        <a:p>
          <a:endParaRPr lang="en-CA"/>
        </a:p>
      </dgm:t>
    </dgm:pt>
    <dgm:pt modelId="{4C366BEF-AE2B-414D-877E-72C87598CBA9}" type="pres">
      <dgm:prSet presAssocID="{51987A79-D744-4218-B56B-95543F0DA037}" presName="connectorText" presStyleLbl="sibTrans2D1" presStyleIdx="1" presStyleCnt="11"/>
      <dgm:spPr/>
      <dgm:t>
        <a:bodyPr/>
        <a:lstStyle/>
        <a:p>
          <a:endParaRPr lang="en-CA"/>
        </a:p>
      </dgm:t>
    </dgm:pt>
    <dgm:pt modelId="{F474DC2B-03E7-4ED3-881F-9363373C11C6}" type="pres">
      <dgm:prSet presAssocID="{236EEB48-BCCD-4094-AB86-B4E96E3D902F}" presName="node" presStyleLbl="node1" presStyleIdx="2" presStyleCnt="11" custScaleX="187223" custRadScaleRad="116598" custRadScaleInc="-54293">
        <dgm:presLayoutVars>
          <dgm:bulletEnabled val="1"/>
        </dgm:presLayoutVars>
      </dgm:prSet>
      <dgm:spPr>
        <a:prstGeom prst="flowChartAlternateProcess">
          <a:avLst/>
        </a:prstGeom>
      </dgm:spPr>
      <dgm:t>
        <a:bodyPr/>
        <a:lstStyle/>
        <a:p>
          <a:endParaRPr lang="en-CA"/>
        </a:p>
      </dgm:t>
    </dgm:pt>
    <dgm:pt modelId="{7A86DE90-6983-4AE2-AC7E-3625371EA619}" type="pres">
      <dgm:prSet presAssocID="{6BC5BAEE-0DA2-48C2-A526-E34C95B7D3CF}" presName="sibTrans" presStyleLbl="sibTrans2D1" presStyleIdx="2" presStyleCnt="11"/>
      <dgm:spPr/>
      <dgm:t>
        <a:bodyPr/>
        <a:lstStyle/>
        <a:p>
          <a:endParaRPr lang="en-CA"/>
        </a:p>
      </dgm:t>
    </dgm:pt>
    <dgm:pt modelId="{1ED83087-D6F5-456B-8E2B-DF13295685E8}" type="pres">
      <dgm:prSet presAssocID="{6BC5BAEE-0DA2-48C2-A526-E34C95B7D3CF}" presName="connectorText" presStyleLbl="sibTrans2D1" presStyleIdx="2" presStyleCnt="11"/>
      <dgm:spPr/>
      <dgm:t>
        <a:bodyPr/>
        <a:lstStyle/>
        <a:p>
          <a:endParaRPr lang="en-CA"/>
        </a:p>
      </dgm:t>
    </dgm:pt>
    <dgm:pt modelId="{4ABCF6BB-3CCF-4F7A-B389-DCD6B4121EBC}" type="pres">
      <dgm:prSet presAssocID="{733FEA9A-81FB-41B0-B2EC-1B8457A5B3B0}" presName="node" presStyleLbl="node1" presStyleIdx="3" presStyleCnt="11" custScaleX="187223" custRadScaleRad="108756" custRadScaleInc="-117764">
        <dgm:presLayoutVars>
          <dgm:bulletEnabled val="1"/>
        </dgm:presLayoutVars>
      </dgm:prSet>
      <dgm:spPr>
        <a:prstGeom prst="flowChartAlternateProcess">
          <a:avLst/>
        </a:prstGeom>
      </dgm:spPr>
      <dgm:t>
        <a:bodyPr/>
        <a:lstStyle/>
        <a:p>
          <a:endParaRPr lang="en-CA"/>
        </a:p>
      </dgm:t>
    </dgm:pt>
    <dgm:pt modelId="{6229879B-62E2-421C-95F4-A44EC11F4B5F}" type="pres">
      <dgm:prSet presAssocID="{227DAE2C-57A5-488F-99DB-FDCFCC6AC6B3}" presName="sibTrans" presStyleLbl="sibTrans2D1" presStyleIdx="3" presStyleCnt="11"/>
      <dgm:spPr/>
      <dgm:t>
        <a:bodyPr/>
        <a:lstStyle/>
        <a:p>
          <a:endParaRPr lang="en-CA"/>
        </a:p>
      </dgm:t>
    </dgm:pt>
    <dgm:pt modelId="{EFDCEE69-6000-4F41-A35B-A469660ADC45}" type="pres">
      <dgm:prSet presAssocID="{227DAE2C-57A5-488F-99DB-FDCFCC6AC6B3}" presName="connectorText" presStyleLbl="sibTrans2D1" presStyleIdx="3" presStyleCnt="11"/>
      <dgm:spPr/>
      <dgm:t>
        <a:bodyPr/>
        <a:lstStyle/>
        <a:p>
          <a:endParaRPr lang="en-CA"/>
        </a:p>
      </dgm:t>
    </dgm:pt>
    <dgm:pt modelId="{588EAE9D-2D77-4D49-90DB-C650B48F4F1F}" type="pres">
      <dgm:prSet presAssocID="{DD732F76-6CDE-4E48-BA9E-7DEB32FFBD84}" presName="node" presStyleLbl="node1" presStyleIdx="4" presStyleCnt="11" custScaleX="187223" custRadScaleRad="93511" custRadScaleInc="-150688">
        <dgm:presLayoutVars>
          <dgm:bulletEnabled val="1"/>
        </dgm:presLayoutVars>
      </dgm:prSet>
      <dgm:spPr>
        <a:prstGeom prst="flowChartAlternateProcess">
          <a:avLst/>
        </a:prstGeom>
      </dgm:spPr>
      <dgm:t>
        <a:bodyPr/>
        <a:lstStyle/>
        <a:p>
          <a:endParaRPr lang="en-CA"/>
        </a:p>
      </dgm:t>
    </dgm:pt>
    <dgm:pt modelId="{240650FA-1703-4999-9ED7-8FA6BF74A6B8}" type="pres">
      <dgm:prSet presAssocID="{EC6182F2-E27B-4FA3-92E1-D6B6983F3D35}" presName="sibTrans" presStyleLbl="sibTrans2D1" presStyleIdx="4" presStyleCnt="11"/>
      <dgm:spPr/>
      <dgm:t>
        <a:bodyPr/>
        <a:lstStyle/>
        <a:p>
          <a:endParaRPr lang="en-CA"/>
        </a:p>
      </dgm:t>
    </dgm:pt>
    <dgm:pt modelId="{7AFD162D-3D4E-4401-A50D-13D8FD835EDC}" type="pres">
      <dgm:prSet presAssocID="{EC6182F2-E27B-4FA3-92E1-D6B6983F3D35}" presName="connectorText" presStyleLbl="sibTrans2D1" presStyleIdx="4" presStyleCnt="11"/>
      <dgm:spPr/>
      <dgm:t>
        <a:bodyPr/>
        <a:lstStyle/>
        <a:p>
          <a:endParaRPr lang="en-CA"/>
        </a:p>
      </dgm:t>
    </dgm:pt>
    <dgm:pt modelId="{869B023F-7E5F-4E88-B891-7FDCA679A139}" type="pres">
      <dgm:prSet presAssocID="{5004305E-A9BB-4281-8873-5A9FBF0348C7}" presName="node" presStyleLbl="node1" presStyleIdx="5" presStyleCnt="11" custScaleX="187223" custRadScaleRad="80410" custRadScaleInc="-67613">
        <dgm:presLayoutVars>
          <dgm:bulletEnabled val="1"/>
        </dgm:presLayoutVars>
      </dgm:prSet>
      <dgm:spPr>
        <a:prstGeom prst="flowChartAlternateProcess">
          <a:avLst/>
        </a:prstGeom>
      </dgm:spPr>
      <dgm:t>
        <a:bodyPr/>
        <a:lstStyle/>
        <a:p>
          <a:endParaRPr lang="en-CA"/>
        </a:p>
      </dgm:t>
    </dgm:pt>
    <dgm:pt modelId="{C00D0D51-B028-4AC3-ABFB-293C37C7D484}" type="pres">
      <dgm:prSet presAssocID="{01EBD4D6-939C-47F2-8D68-71E4F6C25557}" presName="sibTrans" presStyleLbl="sibTrans2D1" presStyleIdx="5" presStyleCnt="11"/>
      <dgm:spPr/>
      <dgm:t>
        <a:bodyPr/>
        <a:lstStyle/>
        <a:p>
          <a:endParaRPr lang="en-CA"/>
        </a:p>
      </dgm:t>
    </dgm:pt>
    <dgm:pt modelId="{B0EA87D1-17CB-4F05-9D76-2A273A83BAC1}" type="pres">
      <dgm:prSet presAssocID="{01EBD4D6-939C-47F2-8D68-71E4F6C25557}" presName="connectorText" presStyleLbl="sibTrans2D1" presStyleIdx="5" presStyleCnt="11"/>
      <dgm:spPr/>
      <dgm:t>
        <a:bodyPr/>
        <a:lstStyle/>
        <a:p>
          <a:endParaRPr lang="en-CA"/>
        </a:p>
      </dgm:t>
    </dgm:pt>
    <dgm:pt modelId="{8680689D-8F36-4746-A8BD-070059790DF9}" type="pres">
      <dgm:prSet presAssocID="{C580B5F8-ED9F-4C51-BF36-3B70E5F045FA}" presName="node" presStyleLbl="node1" presStyleIdx="6" presStyleCnt="11" custScaleX="187223" custRadScaleRad="76451" custRadScaleInc="104005">
        <dgm:presLayoutVars>
          <dgm:bulletEnabled val="1"/>
        </dgm:presLayoutVars>
      </dgm:prSet>
      <dgm:spPr>
        <a:prstGeom prst="flowChartAlternateProcess">
          <a:avLst/>
        </a:prstGeom>
      </dgm:spPr>
      <dgm:t>
        <a:bodyPr/>
        <a:lstStyle/>
        <a:p>
          <a:endParaRPr lang="en-CA"/>
        </a:p>
      </dgm:t>
    </dgm:pt>
    <dgm:pt modelId="{D47B3494-80E5-4E2A-B53F-779537205CB2}" type="pres">
      <dgm:prSet presAssocID="{2CB2D2DB-1149-4E2E-B6D8-B460913CC85C}" presName="sibTrans" presStyleLbl="sibTrans2D1" presStyleIdx="6" presStyleCnt="11"/>
      <dgm:spPr/>
      <dgm:t>
        <a:bodyPr/>
        <a:lstStyle/>
        <a:p>
          <a:endParaRPr lang="en-CA"/>
        </a:p>
      </dgm:t>
    </dgm:pt>
    <dgm:pt modelId="{44D75A9D-4281-481E-9646-F995FAB408CF}" type="pres">
      <dgm:prSet presAssocID="{2CB2D2DB-1149-4E2E-B6D8-B460913CC85C}" presName="connectorText" presStyleLbl="sibTrans2D1" presStyleIdx="6" presStyleCnt="11"/>
      <dgm:spPr/>
      <dgm:t>
        <a:bodyPr/>
        <a:lstStyle/>
        <a:p>
          <a:endParaRPr lang="en-CA"/>
        </a:p>
      </dgm:t>
    </dgm:pt>
    <dgm:pt modelId="{FF533EBF-8A2E-4C3A-979D-F251B777B5B4}" type="pres">
      <dgm:prSet presAssocID="{796C2121-2AEF-4573-A6FF-A6D9136E95C6}" presName="node" presStyleLbl="node1" presStyleIdx="7" presStyleCnt="11" custScaleX="187223" custRadScaleRad="96039" custRadScaleInc="160488">
        <dgm:presLayoutVars>
          <dgm:bulletEnabled val="1"/>
        </dgm:presLayoutVars>
      </dgm:prSet>
      <dgm:spPr>
        <a:prstGeom prst="flowChartAlternateProcess">
          <a:avLst/>
        </a:prstGeom>
      </dgm:spPr>
      <dgm:t>
        <a:bodyPr/>
        <a:lstStyle/>
        <a:p>
          <a:endParaRPr lang="en-CA"/>
        </a:p>
      </dgm:t>
    </dgm:pt>
    <dgm:pt modelId="{8553C7B9-5C39-481A-A82C-D90994C8A5DC}" type="pres">
      <dgm:prSet presAssocID="{BE3C27D8-5F07-4882-8B33-6B95A05C352E}" presName="sibTrans" presStyleLbl="sibTrans2D1" presStyleIdx="7" presStyleCnt="11"/>
      <dgm:spPr/>
      <dgm:t>
        <a:bodyPr/>
        <a:lstStyle/>
        <a:p>
          <a:endParaRPr lang="en-CA"/>
        </a:p>
      </dgm:t>
    </dgm:pt>
    <dgm:pt modelId="{6C27EAE5-D557-47A7-9529-0EAD6C246EA9}" type="pres">
      <dgm:prSet presAssocID="{BE3C27D8-5F07-4882-8B33-6B95A05C352E}" presName="connectorText" presStyleLbl="sibTrans2D1" presStyleIdx="7" presStyleCnt="11"/>
      <dgm:spPr/>
      <dgm:t>
        <a:bodyPr/>
        <a:lstStyle/>
        <a:p>
          <a:endParaRPr lang="en-CA"/>
        </a:p>
      </dgm:t>
    </dgm:pt>
    <dgm:pt modelId="{9CF6A3D3-AAE9-40C1-846C-68EC70C3876F}" type="pres">
      <dgm:prSet presAssocID="{7FA8AEDF-4B18-4820-9F8E-84D57C29D4DE}" presName="node" presStyleLbl="node1" presStyleIdx="8" presStyleCnt="11" custScaleX="187223" custRadScaleRad="106683" custRadScaleInc="125414">
        <dgm:presLayoutVars>
          <dgm:bulletEnabled val="1"/>
        </dgm:presLayoutVars>
      </dgm:prSet>
      <dgm:spPr>
        <a:prstGeom prst="flowChartAlternateProcess">
          <a:avLst/>
        </a:prstGeom>
      </dgm:spPr>
      <dgm:t>
        <a:bodyPr/>
        <a:lstStyle/>
        <a:p>
          <a:endParaRPr lang="en-CA"/>
        </a:p>
      </dgm:t>
    </dgm:pt>
    <dgm:pt modelId="{1E738ED2-945F-42B8-AD32-9667B6C38951}" type="pres">
      <dgm:prSet presAssocID="{BE7D9D32-CB78-466B-8954-885C6CA0BA83}" presName="sibTrans" presStyleLbl="sibTrans2D1" presStyleIdx="8" presStyleCnt="11"/>
      <dgm:spPr/>
      <dgm:t>
        <a:bodyPr/>
        <a:lstStyle/>
        <a:p>
          <a:endParaRPr lang="en-CA"/>
        </a:p>
      </dgm:t>
    </dgm:pt>
    <dgm:pt modelId="{DBE764EF-C0B5-490E-A4AD-267B5E33A1F2}" type="pres">
      <dgm:prSet presAssocID="{BE7D9D32-CB78-466B-8954-885C6CA0BA83}" presName="connectorText" presStyleLbl="sibTrans2D1" presStyleIdx="8" presStyleCnt="11"/>
      <dgm:spPr/>
      <dgm:t>
        <a:bodyPr/>
        <a:lstStyle/>
        <a:p>
          <a:endParaRPr lang="en-CA"/>
        </a:p>
      </dgm:t>
    </dgm:pt>
    <dgm:pt modelId="{7F5029AB-5B19-4194-A3E6-D51724B42A78}" type="pres">
      <dgm:prSet presAssocID="{AE3D7600-BAED-4CBE-AE0A-37C7EF2995FE}" presName="node" presStyleLbl="node1" presStyleIdx="9" presStyleCnt="11" custScaleX="187223" custRadScaleRad="119750" custRadScaleInc="61457">
        <dgm:presLayoutVars>
          <dgm:bulletEnabled val="1"/>
        </dgm:presLayoutVars>
      </dgm:prSet>
      <dgm:spPr>
        <a:prstGeom prst="flowChartAlternateProcess">
          <a:avLst/>
        </a:prstGeom>
      </dgm:spPr>
      <dgm:t>
        <a:bodyPr/>
        <a:lstStyle/>
        <a:p>
          <a:endParaRPr lang="en-CA"/>
        </a:p>
      </dgm:t>
    </dgm:pt>
    <dgm:pt modelId="{B43B62B6-F601-4D90-9246-536596396611}" type="pres">
      <dgm:prSet presAssocID="{66C1592D-0378-4314-8FEC-26E7A3020903}" presName="sibTrans" presStyleLbl="sibTrans2D1" presStyleIdx="9" presStyleCnt="11"/>
      <dgm:spPr/>
      <dgm:t>
        <a:bodyPr/>
        <a:lstStyle/>
        <a:p>
          <a:endParaRPr lang="en-CA"/>
        </a:p>
      </dgm:t>
    </dgm:pt>
    <dgm:pt modelId="{9506C88F-ED79-46B1-96B4-225A138BDE84}" type="pres">
      <dgm:prSet presAssocID="{66C1592D-0378-4314-8FEC-26E7A3020903}" presName="connectorText" presStyleLbl="sibTrans2D1" presStyleIdx="9" presStyleCnt="11"/>
      <dgm:spPr/>
      <dgm:t>
        <a:bodyPr/>
        <a:lstStyle/>
        <a:p>
          <a:endParaRPr lang="en-CA"/>
        </a:p>
      </dgm:t>
    </dgm:pt>
    <dgm:pt modelId="{02C40D35-BBF4-4FD2-8542-879291EB14D4}" type="pres">
      <dgm:prSet presAssocID="{2E799646-D262-4D3A-B73B-F6612996DE12}" presName="node" presStyleLbl="node1" presStyleIdx="10" presStyleCnt="11" custScaleX="187223" custRadScaleRad="112401" custRadScaleInc="96810">
        <dgm:presLayoutVars>
          <dgm:bulletEnabled val="1"/>
        </dgm:presLayoutVars>
      </dgm:prSet>
      <dgm:spPr>
        <a:prstGeom prst="flowChartAlternateProcess">
          <a:avLst/>
        </a:prstGeom>
      </dgm:spPr>
      <dgm:t>
        <a:bodyPr/>
        <a:lstStyle/>
        <a:p>
          <a:endParaRPr lang="en-CA"/>
        </a:p>
      </dgm:t>
    </dgm:pt>
    <dgm:pt modelId="{A062C66E-701F-45B2-9175-DDD2F1130070}" type="pres">
      <dgm:prSet presAssocID="{A6174866-F4E8-400C-A5B6-278DB4F13BDC}" presName="sibTrans" presStyleLbl="sibTrans2D1" presStyleIdx="10" presStyleCnt="11"/>
      <dgm:spPr/>
      <dgm:t>
        <a:bodyPr/>
        <a:lstStyle/>
        <a:p>
          <a:endParaRPr lang="en-CA"/>
        </a:p>
      </dgm:t>
    </dgm:pt>
    <dgm:pt modelId="{7BF2C8F5-A7ED-4D68-A78D-6D3216277445}" type="pres">
      <dgm:prSet presAssocID="{A6174866-F4E8-400C-A5B6-278DB4F13BDC}" presName="connectorText" presStyleLbl="sibTrans2D1" presStyleIdx="10" presStyleCnt="11"/>
      <dgm:spPr/>
      <dgm:t>
        <a:bodyPr/>
        <a:lstStyle/>
        <a:p>
          <a:endParaRPr lang="en-CA"/>
        </a:p>
      </dgm:t>
    </dgm:pt>
  </dgm:ptLst>
  <dgm:cxnLst>
    <dgm:cxn modelId="{848689C4-37F5-4012-8049-06A3905B4895}" type="presOf" srcId="{66C1592D-0378-4314-8FEC-26E7A3020903}" destId="{B43B62B6-F601-4D90-9246-536596396611}" srcOrd="0" destOrd="0" presId="urn:microsoft.com/office/officeart/2005/8/layout/cycle2"/>
    <dgm:cxn modelId="{BCEFD350-1389-497D-85EC-D52850CFB337}" type="presOf" srcId="{227DAE2C-57A5-488F-99DB-FDCFCC6AC6B3}" destId="{6229879B-62E2-421C-95F4-A44EC11F4B5F}" srcOrd="0" destOrd="0" presId="urn:microsoft.com/office/officeart/2005/8/layout/cycle2"/>
    <dgm:cxn modelId="{3C52144C-CA90-4FA8-A524-04F10123FC29}" type="presOf" srcId="{BE3C27D8-5F07-4882-8B33-6B95A05C352E}" destId="{6C27EAE5-D557-47A7-9529-0EAD6C246EA9}" srcOrd="1" destOrd="0" presId="urn:microsoft.com/office/officeart/2005/8/layout/cycle2"/>
    <dgm:cxn modelId="{DD9CB666-1D54-4BAB-97F8-C547CCB6CDD0}" srcId="{5A1EEE2B-3643-4C5C-B8EA-D8F5A4FB08BA}" destId="{DD732F76-6CDE-4E48-BA9E-7DEB32FFBD84}" srcOrd="4" destOrd="0" parTransId="{3F5E19F0-5115-4A7E-B08A-1AFCA068AF43}" sibTransId="{EC6182F2-E27B-4FA3-92E1-D6B6983F3D35}"/>
    <dgm:cxn modelId="{8C66F62A-9CB2-4FB0-A343-DFCE5ABB5EBC}" type="presOf" srcId="{2CB2D2DB-1149-4E2E-B6D8-B460913CC85C}" destId="{D47B3494-80E5-4E2A-B53F-779537205CB2}" srcOrd="0" destOrd="0" presId="urn:microsoft.com/office/officeart/2005/8/layout/cycle2"/>
    <dgm:cxn modelId="{D1BADFF6-177B-4B07-A99E-6E1C5234416F}" type="presOf" srcId="{51987A79-D744-4218-B56B-95543F0DA037}" destId="{4C366BEF-AE2B-414D-877E-72C87598CBA9}" srcOrd="1" destOrd="0" presId="urn:microsoft.com/office/officeart/2005/8/layout/cycle2"/>
    <dgm:cxn modelId="{64CD7248-833A-4A5B-991E-7D549C217EC7}" type="presOf" srcId="{733FEA9A-81FB-41B0-B2EC-1B8457A5B3B0}" destId="{4ABCF6BB-3CCF-4F7A-B389-DCD6B4121EBC}" srcOrd="0" destOrd="0" presId="urn:microsoft.com/office/officeart/2005/8/layout/cycle2"/>
    <dgm:cxn modelId="{49FB8C17-6352-401C-8EF2-C41BE58CF81E}" type="presOf" srcId="{C580B5F8-ED9F-4C51-BF36-3B70E5F045FA}" destId="{8680689D-8F36-4746-A8BD-070059790DF9}" srcOrd="0" destOrd="0" presId="urn:microsoft.com/office/officeart/2005/8/layout/cycle2"/>
    <dgm:cxn modelId="{18E5E439-B27E-4B09-8B76-555DB9487900}" type="presOf" srcId="{796C2121-2AEF-4573-A6FF-A6D9136E95C6}" destId="{FF533EBF-8A2E-4C3A-979D-F251B777B5B4}" srcOrd="0" destOrd="0" presId="urn:microsoft.com/office/officeart/2005/8/layout/cycle2"/>
    <dgm:cxn modelId="{9D267A8D-2C11-4AA4-B119-0DC6E239FDE9}" type="presOf" srcId="{5A1EEE2B-3643-4C5C-B8EA-D8F5A4FB08BA}" destId="{EC93ECC7-E390-40BF-9DD0-BF649F2C421A}" srcOrd="0" destOrd="0" presId="urn:microsoft.com/office/officeart/2005/8/layout/cycle2"/>
    <dgm:cxn modelId="{FA8333BD-3997-422F-B18A-FDFA30D4D814}" type="presOf" srcId="{A6174866-F4E8-400C-A5B6-278DB4F13BDC}" destId="{A062C66E-701F-45B2-9175-DDD2F1130070}" srcOrd="0" destOrd="0" presId="urn:microsoft.com/office/officeart/2005/8/layout/cycle2"/>
    <dgm:cxn modelId="{E1417659-1A36-4CB6-B5C9-27AEC77CD14E}" srcId="{5A1EEE2B-3643-4C5C-B8EA-D8F5A4FB08BA}" destId="{2E799646-D262-4D3A-B73B-F6612996DE12}" srcOrd="10" destOrd="0" parTransId="{91324253-2B36-4974-A1F0-3CB9135A71D9}" sibTransId="{A6174866-F4E8-400C-A5B6-278DB4F13BDC}"/>
    <dgm:cxn modelId="{395F264F-A2A1-45A4-8DFB-F26DA9939345}" srcId="{5A1EEE2B-3643-4C5C-B8EA-D8F5A4FB08BA}" destId="{796C2121-2AEF-4573-A6FF-A6D9136E95C6}" srcOrd="7" destOrd="0" parTransId="{CD344365-83F1-4F60-88C4-D34ADBB710C2}" sibTransId="{BE3C27D8-5F07-4882-8B33-6B95A05C352E}"/>
    <dgm:cxn modelId="{5F835BC3-E304-405B-84E4-2834249C3E4F}" srcId="{5A1EEE2B-3643-4C5C-B8EA-D8F5A4FB08BA}" destId="{C580B5F8-ED9F-4C51-BF36-3B70E5F045FA}" srcOrd="6" destOrd="0" parTransId="{871614E8-D7C8-4C8B-AD35-FFAA08DEAAC3}" sibTransId="{2CB2D2DB-1149-4E2E-B6D8-B460913CC85C}"/>
    <dgm:cxn modelId="{B735AB7D-CF24-4B2E-8D6F-711D5E726C32}" type="presOf" srcId="{7FA8AEDF-4B18-4820-9F8E-84D57C29D4DE}" destId="{9CF6A3D3-AAE9-40C1-846C-68EC70C3876F}" srcOrd="0" destOrd="0" presId="urn:microsoft.com/office/officeart/2005/8/layout/cycle2"/>
    <dgm:cxn modelId="{D50C9FA0-422A-4CA9-A55B-CC7CCFF11464}" type="presOf" srcId="{BE7D9D32-CB78-466B-8954-885C6CA0BA83}" destId="{1E738ED2-945F-42B8-AD32-9667B6C38951}" srcOrd="0" destOrd="0" presId="urn:microsoft.com/office/officeart/2005/8/layout/cycle2"/>
    <dgm:cxn modelId="{2AEA654B-306A-456B-A40A-CE1B3C28B13D}" srcId="{5A1EEE2B-3643-4C5C-B8EA-D8F5A4FB08BA}" destId="{7FA8AEDF-4B18-4820-9F8E-84D57C29D4DE}" srcOrd="8" destOrd="0" parTransId="{19FEA499-8B29-4DDF-8478-D5B598EDBD01}" sibTransId="{BE7D9D32-CB78-466B-8954-885C6CA0BA83}"/>
    <dgm:cxn modelId="{A118626C-63A4-441B-BFD5-2BB036F6518A}" srcId="{5A1EEE2B-3643-4C5C-B8EA-D8F5A4FB08BA}" destId="{236EEB48-BCCD-4094-AB86-B4E96E3D902F}" srcOrd="2" destOrd="0" parTransId="{753811E8-7413-4616-9BB0-60B5589BB95F}" sibTransId="{6BC5BAEE-0DA2-48C2-A526-E34C95B7D3CF}"/>
    <dgm:cxn modelId="{0A9C186C-C254-462B-A495-5952E37159A3}" type="presOf" srcId="{37418AF0-6DFB-4A3D-964E-11D1834F0F22}" destId="{273CB147-E724-4CCF-BB2E-A8E77FB7741F}" srcOrd="0" destOrd="0" presId="urn:microsoft.com/office/officeart/2005/8/layout/cycle2"/>
    <dgm:cxn modelId="{93A9F619-5F1C-4F6F-AD50-AFB44160B26B}" type="presOf" srcId="{01EBD4D6-939C-47F2-8D68-71E4F6C25557}" destId="{B0EA87D1-17CB-4F05-9D76-2A273A83BAC1}" srcOrd="1" destOrd="0" presId="urn:microsoft.com/office/officeart/2005/8/layout/cycle2"/>
    <dgm:cxn modelId="{35B39E3E-16F8-41F7-AB27-EDDA897455D6}" type="presOf" srcId="{EC6182F2-E27B-4FA3-92E1-D6B6983F3D35}" destId="{240650FA-1703-4999-9ED7-8FA6BF74A6B8}" srcOrd="0" destOrd="0" presId="urn:microsoft.com/office/officeart/2005/8/layout/cycle2"/>
    <dgm:cxn modelId="{FC946A86-73F0-4955-AD4A-630DEDB53875}" type="presOf" srcId="{AE3D7600-BAED-4CBE-AE0A-37C7EF2995FE}" destId="{7F5029AB-5B19-4194-A3E6-D51724B42A78}" srcOrd="0" destOrd="0" presId="urn:microsoft.com/office/officeart/2005/8/layout/cycle2"/>
    <dgm:cxn modelId="{E897090A-1A8F-4058-832E-C0E71C14028F}" type="presOf" srcId="{2E799646-D262-4D3A-B73B-F6612996DE12}" destId="{02C40D35-BBF4-4FD2-8542-879291EB14D4}" srcOrd="0" destOrd="0" presId="urn:microsoft.com/office/officeart/2005/8/layout/cycle2"/>
    <dgm:cxn modelId="{430DE0AD-A6D2-4B5C-A23C-60644D91D241}" srcId="{5A1EEE2B-3643-4C5C-B8EA-D8F5A4FB08BA}" destId="{37418AF0-6DFB-4A3D-964E-11D1834F0F22}" srcOrd="1" destOrd="0" parTransId="{2887096C-0FA1-4B3D-A779-0C6B4D765B46}" sibTransId="{51987A79-D744-4218-B56B-95543F0DA037}"/>
    <dgm:cxn modelId="{B4CC9192-0C4A-4D43-B553-A02822C1F399}" type="presOf" srcId="{6BC5BAEE-0DA2-48C2-A526-E34C95B7D3CF}" destId="{1ED83087-D6F5-456B-8E2B-DF13295685E8}" srcOrd="1" destOrd="0" presId="urn:microsoft.com/office/officeart/2005/8/layout/cycle2"/>
    <dgm:cxn modelId="{2FA82491-552A-4BBA-A5D4-4250ADF26391}" srcId="{5A1EEE2B-3643-4C5C-B8EA-D8F5A4FB08BA}" destId="{AE3D7600-BAED-4CBE-AE0A-37C7EF2995FE}" srcOrd="9" destOrd="0" parTransId="{47A4A712-2AAB-4CD0-BFFC-F8D07563D8B5}" sibTransId="{66C1592D-0378-4314-8FEC-26E7A3020903}"/>
    <dgm:cxn modelId="{B311B9DD-9654-4669-A305-568BB8724791}" type="presOf" srcId="{66C1592D-0378-4314-8FEC-26E7A3020903}" destId="{9506C88F-ED79-46B1-96B4-225A138BDE84}" srcOrd="1" destOrd="0" presId="urn:microsoft.com/office/officeart/2005/8/layout/cycle2"/>
    <dgm:cxn modelId="{D9527F43-4AE8-486C-A1C4-6DD938830318}" type="presOf" srcId="{6BC5BAEE-0DA2-48C2-A526-E34C95B7D3CF}" destId="{7A86DE90-6983-4AE2-AC7E-3625371EA619}" srcOrd="0" destOrd="0" presId="urn:microsoft.com/office/officeart/2005/8/layout/cycle2"/>
    <dgm:cxn modelId="{B67AE9D4-238C-44FB-9B39-4A8AB0AE8EE3}" type="presOf" srcId="{2CB2D2DB-1149-4E2E-B6D8-B460913CC85C}" destId="{44D75A9D-4281-481E-9646-F995FAB408CF}" srcOrd="1" destOrd="0" presId="urn:microsoft.com/office/officeart/2005/8/layout/cycle2"/>
    <dgm:cxn modelId="{3C02FDAE-BEC7-4480-80DA-B188A46002B8}" type="presOf" srcId="{BE7D9D32-CB78-466B-8954-885C6CA0BA83}" destId="{DBE764EF-C0B5-490E-A4AD-267B5E33A1F2}" srcOrd="1" destOrd="0" presId="urn:microsoft.com/office/officeart/2005/8/layout/cycle2"/>
    <dgm:cxn modelId="{2AF772A5-EEED-46DE-8396-B57C7D3384D4}" type="presOf" srcId="{51987A79-D744-4218-B56B-95543F0DA037}" destId="{2DFD0C6B-A305-48AC-BCE9-C8390F000214}" srcOrd="0" destOrd="0" presId="urn:microsoft.com/office/officeart/2005/8/layout/cycle2"/>
    <dgm:cxn modelId="{6DB67CBD-87EE-4376-8BB9-2B544C9566C9}" srcId="{5A1EEE2B-3643-4C5C-B8EA-D8F5A4FB08BA}" destId="{733FEA9A-81FB-41B0-B2EC-1B8457A5B3B0}" srcOrd="3" destOrd="0" parTransId="{7D4FD2DE-233F-437D-A87F-F548EBB37869}" sibTransId="{227DAE2C-57A5-488F-99DB-FDCFCC6AC6B3}"/>
    <dgm:cxn modelId="{83124AE2-69BB-4837-A2D9-6DA747E9B283}" type="presOf" srcId="{EC6182F2-E27B-4FA3-92E1-D6B6983F3D35}" destId="{7AFD162D-3D4E-4401-A50D-13D8FD835EDC}" srcOrd="1" destOrd="0" presId="urn:microsoft.com/office/officeart/2005/8/layout/cycle2"/>
    <dgm:cxn modelId="{D34A87DE-89F4-45E9-B586-0971E9B15A37}" type="presOf" srcId="{BE3C27D8-5F07-4882-8B33-6B95A05C352E}" destId="{8553C7B9-5C39-481A-A82C-D90994C8A5DC}" srcOrd="0" destOrd="0" presId="urn:microsoft.com/office/officeart/2005/8/layout/cycle2"/>
    <dgm:cxn modelId="{0F798684-B6DF-4852-8FB2-FAC6E7F6836F}" type="presOf" srcId="{5004305E-A9BB-4281-8873-5A9FBF0348C7}" destId="{869B023F-7E5F-4E88-B891-7FDCA679A139}" srcOrd="0" destOrd="0" presId="urn:microsoft.com/office/officeart/2005/8/layout/cycle2"/>
    <dgm:cxn modelId="{1FE062B9-29F9-462E-8CF6-D5CBD816FEA3}" type="presOf" srcId="{DD732F76-6CDE-4E48-BA9E-7DEB32FFBD84}" destId="{588EAE9D-2D77-4D49-90DB-C650B48F4F1F}" srcOrd="0" destOrd="0" presId="urn:microsoft.com/office/officeart/2005/8/layout/cycle2"/>
    <dgm:cxn modelId="{443E50F8-38FE-4733-87A9-761CFA8461C5}" type="presOf" srcId="{01EBD4D6-939C-47F2-8D68-71E4F6C25557}" destId="{C00D0D51-B028-4AC3-ABFB-293C37C7D484}" srcOrd="0" destOrd="0" presId="urn:microsoft.com/office/officeart/2005/8/layout/cycle2"/>
    <dgm:cxn modelId="{0B5DF8BB-91DA-476D-95BD-0607CF47EFC6}" srcId="{5A1EEE2B-3643-4C5C-B8EA-D8F5A4FB08BA}" destId="{9E564F85-23F3-4646-BA78-FF1C01EA449F}" srcOrd="0" destOrd="0" parTransId="{AC3C064D-D385-4E26-AA58-B8F431D46F7E}" sibTransId="{F10115E9-6166-48FE-8A76-63CB2EF9FD42}"/>
    <dgm:cxn modelId="{541C7766-A579-451E-9178-D12352D02460}" srcId="{5A1EEE2B-3643-4C5C-B8EA-D8F5A4FB08BA}" destId="{5004305E-A9BB-4281-8873-5A9FBF0348C7}" srcOrd="5" destOrd="0" parTransId="{C52994C8-285E-47BE-A222-2933B2C49BA4}" sibTransId="{01EBD4D6-939C-47F2-8D68-71E4F6C25557}"/>
    <dgm:cxn modelId="{7D090B4E-F3DA-4431-8A4F-9890B55116DB}" type="presOf" srcId="{9E564F85-23F3-4646-BA78-FF1C01EA449F}" destId="{5DC82562-F6CF-4630-93F9-86C6A565568E}" srcOrd="0" destOrd="0" presId="urn:microsoft.com/office/officeart/2005/8/layout/cycle2"/>
    <dgm:cxn modelId="{194B2EDB-6B2D-4F2E-8E55-F5C0C02F2B02}" type="presOf" srcId="{236EEB48-BCCD-4094-AB86-B4E96E3D902F}" destId="{F474DC2B-03E7-4ED3-881F-9363373C11C6}" srcOrd="0" destOrd="0" presId="urn:microsoft.com/office/officeart/2005/8/layout/cycle2"/>
    <dgm:cxn modelId="{3FF92819-CB52-4F01-B0B7-42EA27E58B00}" type="presOf" srcId="{227DAE2C-57A5-488F-99DB-FDCFCC6AC6B3}" destId="{EFDCEE69-6000-4F41-A35B-A469660ADC45}" srcOrd="1" destOrd="0" presId="urn:microsoft.com/office/officeart/2005/8/layout/cycle2"/>
    <dgm:cxn modelId="{23F36845-A195-459E-A192-4C181F1DC876}" type="presOf" srcId="{A6174866-F4E8-400C-A5B6-278DB4F13BDC}" destId="{7BF2C8F5-A7ED-4D68-A78D-6D3216277445}" srcOrd="1" destOrd="0" presId="urn:microsoft.com/office/officeart/2005/8/layout/cycle2"/>
    <dgm:cxn modelId="{4248F9DF-BD58-478C-A258-B5A573D39793}" type="presOf" srcId="{F10115E9-6166-48FE-8A76-63CB2EF9FD42}" destId="{0952D7E1-3A57-4B6C-9E90-14910F42000B}" srcOrd="0" destOrd="0" presId="urn:microsoft.com/office/officeart/2005/8/layout/cycle2"/>
    <dgm:cxn modelId="{38D1C2EE-EDB5-4512-ABE5-F165F190ECC7}" type="presOf" srcId="{F10115E9-6166-48FE-8A76-63CB2EF9FD42}" destId="{64D16E78-DD8E-44AA-9C79-961FA893056D}" srcOrd="1" destOrd="0" presId="urn:microsoft.com/office/officeart/2005/8/layout/cycle2"/>
    <dgm:cxn modelId="{E3DBFCE1-F27D-41D5-8276-441082EC1F5A}" type="presParOf" srcId="{EC93ECC7-E390-40BF-9DD0-BF649F2C421A}" destId="{5DC82562-F6CF-4630-93F9-86C6A565568E}" srcOrd="0" destOrd="0" presId="urn:microsoft.com/office/officeart/2005/8/layout/cycle2"/>
    <dgm:cxn modelId="{C053F564-2C99-4968-AC33-00C9D00D45B4}" type="presParOf" srcId="{EC93ECC7-E390-40BF-9DD0-BF649F2C421A}" destId="{0952D7E1-3A57-4B6C-9E90-14910F42000B}" srcOrd="1" destOrd="0" presId="urn:microsoft.com/office/officeart/2005/8/layout/cycle2"/>
    <dgm:cxn modelId="{76D733FE-4C63-4438-A4AC-4291105995DF}" type="presParOf" srcId="{0952D7E1-3A57-4B6C-9E90-14910F42000B}" destId="{64D16E78-DD8E-44AA-9C79-961FA893056D}" srcOrd="0" destOrd="0" presId="urn:microsoft.com/office/officeart/2005/8/layout/cycle2"/>
    <dgm:cxn modelId="{10054D80-8E1B-410E-8561-31BB9F2C9EC4}" type="presParOf" srcId="{EC93ECC7-E390-40BF-9DD0-BF649F2C421A}" destId="{273CB147-E724-4CCF-BB2E-A8E77FB7741F}" srcOrd="2" destOrd="0" presId="urn:microsoft.com/office/officeart/2005/8/layout/cycle2"/>
    <dgm:cxn modelId="{C3137558-C4D0-4F62-8FE8-E689E6F7E1A1}" type="presParOf" srcId="{EC93ECC7-E390-40BF-9DD0-BF649F2C421A}" destId="{2DFD0C6B-A305-48AC-BCE9-C8390F000214}" srcOrd="3" destOrd="0" presId="urn:microsoft.com/office/officeart/2005/8/layout/cycle2"/>
    <dgm:cxn modelId="{88B67583-D214-45B6-8149-5D11DC35C8B8}" type="presParOf" srcId="{2DFD0C6B-A305-48AC-BCE9-C8390F000214}" destId="{4C366BEF-AE2B-414D-877E-72C87598CBA9}" srcOrd="0" destOrd="0" presId="urn:microsoft.com/office/officeart/2005/8/layout/cycle2"/>
    <dgm:cxn modelId="{F858FDE6-15ED-4636-A33D-58E6ACC82EE1}" type="presParOf" srcId="{EC93ECC7-E390-40BF-9DD0-BF649F2C421A}" destId="{F474DC2B-03E7-4ED3-881F-9363373C11C6}" srcOrd="4" destOrd="0" presId="urn:microsoft.com/office/officeart/2005/8/layout/cycle2"/>
    <dgm:cxn modelId="{8FE939D8-EC4F-4F2F-887C-958E0B84488F}" type="presParOf" srcId="{EC93ECC7-E390-40BF-9DD0-BF649F2C421A}" destId="{7A86DE90-6983-4AE2-AC7E-3625371EA619}" srcOrd="5" destOrd="0" presId="urn:microsoft.com/office/officeart/2005/8/layout/cycle2"/>
    <dgm:cxn modelId="{0BC831F1-C798-4097-B6ED-3A1B0797FF80}" type="presParOf" srcId="{7A86DE90-6983-4AE2-AC7E-3625371EA619}" destId="{1ED83087-D6F5-456B-8E2B-DF13295685E8}" srcOrd="0" destOrd="0" presId="urn:microsoft.com/office/officeart/2005/8/layout/cycle2"/>
    <dgm:cxn modelId="{A654A2B2-29A5-4E3E-944B-D9F1E3AC8036}" type="presParOf" srcId="{EC93ECC7-E390-40BF-9DD0-BF649F2C421A}" destId="{4ABCF6BB-3CCF-4F7A-B389-DCD6B4121EBC}" srcOrd="6" destOrd="0" presId="urn:microsoft.com/office/officeart/2005/8/layout/cycle2"/>
    <dgm:cxn modelId="{E618DE67-7F53-40B4-8B5D-667B1CEA2C71}" type="presParOf" srcId="{EC93ECC7-E390-40BF-9DD0-BF649F2C421A}" destId="{6229879B-62E2-421C-95F4-A44EC11F4B5F}" srcOrd="7" destOrd="0" presId="urn:microsoft.com/office/officeart/2005/8/layout/cycle2"/>
    <dgm:cxn modelId="{908D9DF6-6794-45C0-A202-A7CF7DD16BF5}" type="presParOf" srcId="{6229879B-62E2-421C-95F4-A44EC11F4B5F}" destId="{EFDCEE69-6000-4F41-A35B-A469660ADC45}" srcOrd="0" destOrd="0" presId="urn:microsoft.com/office/officeart/2005/8/layout/cycle2"/>
    <dgm:cxn modelId="{5D3A05CC-C6DE-4A1B-A43E-B6B53ED176A4}" type="presParOf" srcId="{EC93ECC7-E390-40BF-9DD0-BF649F2C421A}" destId="{588EAE9D-2D77-4D49-90DB-C650B48F4F1F}" srcOrd="8" destOrd="0" presId="urn:microsoft.com/office/officeart/2005/8/layout/cycle2"/>
    <dgm:cxn modelId="{FDF5109F-1334-4C07-9BAE-254C7834492C}" type="presParOf" srcId="{EC93ECC7-E390-40BF-9DD0-BF649F2C421A}" destId="{240650FA-1703-4999-9ED7-8FA6BF74A6B8}" srcOrd="9" destOrd="0" presId="urn:microsoft.com/office/officeart/2005/8/layout/cycle2"/>
    <dgm:cxn modelId="{EF1B1B79-BBC9-48EE-AE01-6F970BB6F5A9}" type="presParOf" srcId="{240650FA-1703-4999-9ED7-8FA6BF74A6B8}" destId="{7AFD162D-3D4E-4401-A50D-13D8FD835EDC}" srcOrd="0" destOrd="0" presId="urn:microsoft.com/office/officeart/2005/8/layout/cycle2"/>
    <dgm:cxn modelId="{12E7C9C6-C1C2-4E25-B033-5BFBE09272BA}" type="presParOf" srcId="{EC93ECC7-E390-40BF-9DD0-BF649F2C421A}" destId="{869B023F-7E5F-4E88-B891-7FDCA679A139}" srcOrd="10" destOrd="0" presId="urn:microsoft.com/office/officeart/2005/8/layout/cycle2"/>
    <dgm:cxn modelId="{EF493613-5EE4-4DAB-BF07-AEA5EDD8A605}" type="presParOf" srcId="{EC93ECC7-E390-40BF-9DD0-BF649F2C421A}" destId="{C00D0D51-B028-4AC3-ABFB-293C37C7D484}" srcOrd="11" destOrd="0" presId="urn:microsoft.com/office/officeart/2005/8/layout/cycle2"/>
    <dgm:cxn modelId="{8DB585C9-81DE-4092-9709-3A39471FCA06}" type="presParOf" srcId="{C00D0D51-B028-4AC3-ABFB-293C37C7D484}" destId="{B0EA87D1-17CB-4F05-9D76-2A273A83BAC1}" srcOrd="0" destOrd="0" presId="urn:microsoft.com/office/officeart/2005/8/layout/cycle2"/>
    <dgm:cxn modelId="{9F397E4A-8F8F-4A8E-BCBF-8CD5DEC74A69}" type="presParOf" srcId="{EC93ECC7-E390-40BF-9DD0-BF649F2C421A}" destId="{8680689D-8F36-4746-A8BD-070059790DF9}" srcOrd="12" destOrd="0" presId="urn:microsoft.com/office/officeart/2005/8/layout/cycle2"/>
    <dgm:cxn modelId="{09B0A6C9-BCB8-4C5C-9EDD-B7F495A0BB44}" type="presParOf" srcId="{EC93ECC7-E390-40BF-9DD0-BF649F2C421A}" destId="{D47B3494-80E5-4E2A-B53F-779537205CB2}" srcOrd="13" destOrd="0" presId="urn:microsoft.com/office/officeart/2005/8/layout/cycle2"/>
    <dgm:cxn modelId="{23A01B8F-51EB-4858-8FBE-D98B39FB31DD}" type="presParOf" srcId="{D47B3494-80E5-4E2A-B53F-779537205CB2}" destId="{44D75A9D-4281-481E-9646-F995FAB408CF}" srcOrd="0" destOrd="0" presId="urn:microsoft.com/office/officeart/2005/8/layout/cycle2"/>
    <dgm:cxn modelId="{8BA3651F-BC9F-4582-90FF-8F411DF3B702}" type="presParOf" srcId="{EC93ECC7-E390-40BF-9DD0-BF649F2C421A}" destId="{FF533EBF-8A2E-4C3A-979D-F251B777B5B4}" srcOrd="14" destOrd="0" presId="urn:microsoft.com/office/officeart/2005/8/layout/cycle2"/>
    <dgm:cxn modelId="{DEF3A0E7-D578-4B86-94F8-EB5EAFB5B86A}" type="presParOf" srcId="{EC93ECC7-E390-40BF-9DD0-BF649F2C421A}" destId="{8553C7B9-5C39-481A-A82C-D90994C8A5DC}" srcOrd="15" destOrd="0" presId="urn:microsoft.com/office/officeart/2005/8/layout/cycle2"/>
    <dgm:cxn modelId="{D94B5415-47D1-4D8C-B33A-EB81C4045B21}" type="presParOf" srcId="{8553C7B9-5C39-481A-A82C-D90994C8A5DC}" destId="{6C27EAE5-D557-47A7-9529-0EAD6C246EA9}" srcOrd="0" destOrd="0" presId="urn:microsoft.com/office/officeart/2005/8/layout/cycle2"/>
    <dgm:cxn modelId="{EF49DA06-C805-43E8-B7DD-9906412E316D}" type="presParOf" srcId="{EC93ECC7-E390-40BF-9DD0-BF649F2C421A}" destId="{9CF6A3D3-AAE9-40C1-846C-68EC70C3876F}" srcOrd="16" destOrd="0" presId="urn:microsoft.com/office/officeart/2005/8/layout/cycle2"/>
    <dgm:cxn modelId="{1A44E9F4-D432-413C-843F-862B5CB1E230}" type="presParOf" srcId="{EC93ECC7-E390-40BF-9DD0-BF649F2C421A}" destId="{1E738ED2-945F-42B8-AD32-9667B6C38951}" srcOrd="17" destOrd="0" presId="urn:microsoft.com/office/officeart/2005/8/layout/cycle2"/>
    <dgm:cxn modelId="{5D52B0B8-3E95-4D1A-A382-2BA0691A099C}" type="presParOf" srcId="{1E738ED2-945F-42B8-AD32-9667B6C38951}" destId="{DBE764EF-C0B5-490E-A4AD-267B5E33A1F2}" srcOrd="0" destOrd="0" presId="urn:microsoft.com/office/officeart/2005/8/layout/cycle2"/>
    <dgm:cxn modelId="{DDBA8F7F-32D7-4328-B38D-67A73EE5FBAB}" type="presParOf" srcId="{EC93ECC7-E390-40BF-9DD0-BF649F2C421A}" destId="{7F5029AB-5B19-4194-A3E6-D51724B42A78}" srcOrd="18" destOrd="0" presId="urn:microsoft.com/office/officeart/2005/8/layout/cycle2"/>
    <dgm:cxn modelId="{85ECF087-0D30-444C-AF68-33779E767A4D}" type="presParOf" srcId="{EC93ECC7-E390-40BF-9DD0-BF649F2C421A}" destId="{B43B62B6-F601-4D90-9246-536596396611}" srcOrd="19" destOrd="0" presId="urn:microsoft.com/office/officeart/2005/8/layout/cycle2"/>
    <dgm:cxn modelId="{FDA93A27-6C1D-4828-B7FB-31723D4E0A56}" type="presParOf" srcId="{B43B62B6-F601-4D90-9246-536596396611}" destId="{9506C88F-ED79-46B1-96B4-225A138BDE84}" srcOrd="0" destOrd="0" presId="urn:microsoft.com/office/officeart/2005/8/layout/cycle2"/>
    <dgm:cxn modelId="{24C8FCCA-D840-4E56-97A8-3BCBCAC96766}" type="presParOf" srcId="{EC93ECC7-E390-40BF-9DD0-BF649F2C421A}" destId="{02C40D35-BBF4-4FD2-8542-879291EB14D4}" srcOrd="20" destOrd="0" presId="urn:microsoft.com/office/officeart/2005/8/layout/cycle2"/>
    <dgm:cxn modelId="{60E21BFB-9DD0-4648-8318-E2975D85088F}" type="presParOf" srcId="{EC93ECC7-E390-40BF-9DD0-BF649F2C421A}" destId="{A062C66E-701F-45B2-9175-DDD2F1130070}" srcOrd="21" destOrd="0" presId="urn:microsoft.com/office/officeart/2005/8/layout/cycle2"/>
    <dgm:cxn modelId="{FBB65455-910A-4463-A34D-82CA583E8043}" type="presParOf" srcId="{A062C66E-701F-45B2-9175-DDD2F1130070}" destId="{7BF2C8F5-A7ED-4D68-A78D-6D321627744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0D3B6-4620-4275-96A2-0FF062FCBD34}">
      <dsp:nvSpPr>
        <dsp:cNvPr id="0" name=""/>
        <dsp:cNvSpPr/>
      </dsp:nvSpPr>
      <dsp:spPr>
        <a:xfrm>
          <a:off x="4041576" y="4187137"/>
          <a:ext cx="3346846" cy="3346846"/>
        </a:xfrm>
        <a:prstGeom prst="ellipse">
          <a:avLst/>
        </a:prstGeom>
        <a:solidFill>
          <a:srgbClr val="0262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CA" sz="5400" kern="1200" smtClean="0"/>
            <a:t>Your Public Library</a:t>
          </a:r>
          <a:endParaRPr lang="en-CA" sz="5400" kern="1200"/>
        </a:p>
      </dsp:txBody>
      <dsp:txXfrm>
        <a:off x="4531710" y="4677271"/>
        <a:ext cx="2366578" cy="2366578"/>
      </dsp:txXfrm>
    </dsp:sp>
    <dsp:sp modelId="{BFAC4058-24E1-4E4B-BEBB-E3034A5C4D22}">
      <dsp:nvSpPr>
        <dsp:cNvPr id="0" name=""/>
        <dsp:cNvSpPr/>
      </dsp:nvSpPr>
      <dsp:spPr>
        <a:xfrm rot="12900000">
          <a:off x="1710763" y="3542992"/>
          <a:ext cx="2751050" cy="953851"/>
        </a:xfrm>
        <a:prstGeom prst="leftArrow">
          <a:avLst>
            <a:gd name="adj1" fmla="val 60000"/>
            <a:gd name="adj2" fmla="val 50000"/>
          </a:avLst>
        </a:prstGeom>
        <a:solidFill>
          <a:srgbClr val="A0B56B"/>
        </a:solidFill>
        <a:ln>
          <a:noFill/>
        </a:ln>
        <a:effectLst/>
      </dsp:spPr>
      <dsp:style>
        <a:lnRef idx="0">
          <a:scrgbClr r="0" g="0" b="0"/>
        </a:lnRef>
        <a:fillRef idx="1">
          <a:scrgbClr r="0" g="0" b="0"/>
        </a:fillRef>
        <a:effectRef idx="0">
          <a:scrgbClr r="0" g="0" b="0"/>
        </a:effectRef>
        <a:fontRef idx="minor">
          <a:schemeClr val="lt1"/>
        </a:fontRef>
      </dsp:style>
    </dsp:sp>
    <dsp:sp modelId="{77995FA9-B3BA-4AD0-95D5-4DF4E05537ED}">
      <dsp:nvSpPr>
        <dsp:cNvPr id="0" name=""/>
        <dsp:cNvSpPr/>
      </dsp:nvSpPr>
      <dsp:spPr>
        <a:xfrm>
          <a:off x="369772" y="1959147"/>
          <a:ext cx="3179504" cy="2543603"/>
        </a:xfrm>
        <a:prstGeom prst="roundRect">
          <a:avLst>
            <a:gd name="adj" fmla="val 10000"/>
          </a:avLst>
        </a:prstGeom>
        <a:solidFill>
          <a:srgbClr val="A0B5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CA" sz="2800" b="1" kern="1200" smtClean="0">
              <a:latin typeface="Arial" pitchFamily="34" charset="0"/>
              <a:cs typeface="Arial" pitchFamily="34" charset="0"/>
            </a:rPr>
            <a:t>Be Prepared</a:t>
          </a:r>
          <a:endParaRPr lang="en-CA" sz="2800" b="1" kern="1200">
            <a:latin typeface="Arial" pitchFamily="34" charset="0"/>
            <a:cs typeface="Arial" pitchFamily="34" charset="0"/>
          </a:endParaRPr>
        </a:p>
      </dsp:txBody>
      <dsp:txXfrm>
        <a:off x="444272" y="2033647"/>
        <a:ext cx="3030504" cy="2394603"/>
      </dsp:txXfrm>
    </dsp:sp>
    <dsp:sp modelId="{5BE2FC83-0B4B-4E23-90E2-11205A1A5675}">
      <dsp:nvSpPr>
        <dsp:cNvPr id="0" name=""/>
        <dsp:cNvSpPr/>
      </dsp:nvSpPr>
      <dsp:spPr>
        <a:xfrm rot="16212996">
          <a:off x="4715417" y="2656401"/>
          <a:ext cx="2080043" cy="953851"/>
        </a:xfrm>
        <a:prstGeom prst="leftArrow">
          <a:avLst>
            <a:gd name="adj1" fmla="val 60000"/>
            <a:gd name="adj2" fmla="val 50000"/>
          </a:avLst>
        </a:prstGeom>
        <a:solidFill>
          <a:srgbClr val="028787"/>
        </a:solidFill>
        <a:ln>
          <a:noFill/>
        </a:ln>
        <a:effectLst/>
      </dsp:spPr>
      <dsp:style>
        <a:lnRef idx="0">
          <a:scrgbClr r="0" g="0" b="0"/>
        </a:lnRef>
        <a:fillRef idx="1">
          <a:scrgbClr r="0" g="0" b="0"/>
        </a:fillRef>
        <a:effectRef idx="0">
          <a:scrgbClr r="0" g="0" b="0"/>
        </a:effectRef>
        <a:fontRef idx="minor">
          <a:schemeClr val="lt1"/>
        </a:fontRef>
      </dsp:style>
    </dsp:sp>
    <dsp:sp modelId="{F9596231-05F1-4929-9BD4-B8CB20BAE59A}">
      <dsp:nvSpPr>
        <dsp:cNvPr id="0" name=""/>
        <dsp:cNvSpPr/>
      </dsp:nvSpPr>
      <dsp:spPr>
        <a:xfrm>
          <a:off x="4139894" y="714259"/>
          <a:ext cx="3179504" cy="2543603"/>
        </a:xfrm>
        <a:prstGeom prst="roundRect">
          <a:avLst>
            <a:gd name="adj" fmla="val 10000"/>
          </a:avLst>
        </a:prstGeom>
        <a:solidFill>
          <a:srgbClr val="0287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CA" sz="2800" b="1" kern="1200" smtClean="0">
              <a:latin typeface="Arial" pitchFamily="34" charset="0"/>
              <a:cs typeface="Arial" pitchFamily="34" charset="0"/>
            </a:rPr>
            <a:t>Be Resilient:</a:t>
          </a:r>
        </a:p>
        <a:p>
          <a:pPr lvl="0" algn="ctr" defTabSz="1244600">
            <a:lnSpc>
              <a:spcPct val="90000"/>
            </a:lnSpc>
            <a:spcBef>
              <a:spcPct val="0"/>
            </a:spcBef>
            <a:spcAft>
              <a:spcPct val="35000"/>
            </a:spcAft>
          </a:pPr>
          <a:r>
            <a:rPr lang="en-CA" sz="2800" b="1" kern="1200" smtClean="0">
              <a:latin typeface="Arial" pitchFamily="34" charset="0"/>
              <a:cs typeface="Arial" pitchFamily="34" charset="0"/>
            </a:rPr>
            <a:t> Respond</a:t>
          </a:r>
        </a:p>
        <a:p>
          <a:pPr lvl="0" algn="ctr" defTabSz="1244600">
            <a:lnSpc>
              <a:spcPct val="90000"/>
            </a:lnSpc>
            <a:spcBef>
              <a:spcPct val="0"/>
            </a:spcBef>
            <a:spcAft>
              <a:spcPct val="35000"/>
            </a:spcAft>
          </a:pPr>
          <a:r>
            <a:rPr lang="en-CA" sz="2800" b="1" kern="1200" smtClean="0">
              <a:latin typeface="Arial" pitchFamily="34" charset="0"/>
              <a:cs typeface="Arial" pitchFamily="34" charset="0"/>
            </a:rPr>
            <a:t>Recover</a:t>
          </a:r>
        </a:p>
        <a:p>
          <a:pPr lvl="0" algn="ctr" defTabSz="1244600">
            <a:lnSpc>
              <a:spcPct val="90000"/>
            </a:lnSpc>
            <a:spcBef>
              <a:spcPct val="0"/>
            </a:spcBef>
            <a:spcAft>
              <a:spcPct val="35000"/>
            </a:spcAft>
          </a:pPr>
          <a:r>
            <a:rPr lang="en-CA" sz="2800" b="1" kern="1200" smtClean="0">
              <a:latin typeface="Arial" pitchFamily="34" charset="0"/>
              <a:cs typeface="Arial" pitchFamily="34" charset="0"/>
            </a:rPr>
            <a:t>Restore</a:t>
          </a:r>
          <a:endParaRPr lang="en-CA" sz="2800" b="1" kern="1200">
            <a:latin typeface="Arial" pitchFamily="34" charset="0"/>
            <a:cs typeface="Arial" pitchFamily="34" charset="0"/>
          </a:endParaRPr>
        </a:p>
      </dsp:txBody>
      <dsp:txXfrm>
        <a:off x="4214394" y="788759"/>
        <a:ext cx="3030504" cy="2394603"/>
      </dsp:txXfrm>
    </dsp:sp>
    <dsp:sp modelId="{909AD18B-0473-46BA-B865-34C7A005A3A3}">
      <dsp:nvSpPr>
        <dsp:cNvPr id="0" name=""/>
        <dsp:cNvSpPr/>
      </dsp:nvSpPr>
      <dsp:spPr>
        <a:xfrm rot="19500000">
          <a:off x="6968185" y="3542992"/>
          <a:ext cx="2751050" cy="953851"/>
        </a:xfrm>
        <a:prstGeom prst="leftArrow">
          <a:avLst>
            <a:gd name="adj1" fmla="val 60000"/>
            <a:gd name="adj2" fmla="val 50000"/>
          </a:avLst>
        </a:prstGeom>
        <a:solidFill>
          <a:srgbClr val="0385B9"/>
        </a:solidFill>
        <a:ln>
          <a:noFill/>
        </a:ln>
        <a:effectLst/>
      </dsp:spPr>
      <dsp:style>
        <a:lnRef idx="0">
          <a:scrgbClr r="0" g="0" b="0"/>
        </a:lnRef>
        <a:fillRef idx="1">
          <a:scrgbClr r="0" g="0" b="0"/>
        </a:fillRef>
        <a:effectRef idx="0">
          <a:scrgbClr r="0" g="0" b="0"/>
        </a:effectRef>
        <a:fontRef idx="minor">
          <a:schemeClr val="lt1"/>
        </a:fontRef>
      </dsp:style>
    </dsp:sp>
    <dsp:sp modelId="{4205C902-EAB3-4248-89D6-DBC4BDC4C794}">
      <dsp:nvSpPr>
        <dsp:cNvPr id="0" name=""/>
        <dsp:cNvSpPr/>
      </dsp:nvSpPr>
      <dsp:spPr>
        <a:xfrm>
          <a:off x="7880722" y="1959147"/>
          <a:ext cx="3179504" cy="2543603"/>
        </a:xfrm>
        <a:prstGeom prst="roundRect">
          <a:avLst>
            <a:gd name="adj" fmla="val 10000"/>
          </a:avLst>
        </a:prstGeom>
        <a:solidFill>
          <a:srgbClr val="0385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CA" sz="2800" b="1" kern="1200" smtClean="0">
              <a:latin typeface="Arial" pitchFamily="34" charset="0"/>
              <a:cs typeface="Arial" pitchFamily="34" charset="0"/>
            </a:rPr>
            <a:t>Learn for the Future</a:t>
          </a:r>
          <a:endParaRPr lang="en-CA" sz="2800" b="1" kern="1200">
            <a:latin typeface="Arial" pitchFamily="34" charset="0"/>
            <a:cs typeface="Arial" pitchFamily="34" charset="0"/>
          </a:endParaRPr>
        </a:p>
      </dsp:txBody>
      <dsp:txXfrm>
        <a:off x="7955222" y="2033647"/>
        <a:ext cx="3030504" cy="2394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82562-F6CF-4630-93F9-86C6A565568E}">
      <dsp:nvSpPr>
        <dsp:cNvPr id="0" name=""/>
        <dsp:cNvSpPr/>
      </dsp:nvSpPr>
      <dsp:spPr>
        <a:xfrm>
          <a:off x="3962401" y="2590801"/>
          <a:ext cx="4414972" cy="3957834"/>
        </a:xfrm>
        <a:prstGeom prst="ellipse">
          <a:avLst/>
        </a:prstGeom>
        <a:solidFill>
          <a:srgbClr val="0262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smtClean="0">
              <a:solidFill>
                <a:schemeClr val="bg1"/>
              </a:solidFill>
              <a:latin typeface="Arial" pitchFamily="34" charset="0"/>
              <a:cs typeface="Arial" pitchFamily="34" charset="0"/>
            </a:rPr>
            <a:t>DISASTER RESPONSE &amp; RECOVERY PLAN</a:t>
          </a:r>
          <a:endParaRPr lang="en-US" sz="3600" b="1" kern="1200" dirty="0">
            <a:solidFill>
              <a:schemeClr val="bg1"/>
            </a:solidFill>
            <a:latin typeface="Arial" pitchFamily="34" charset="0"/>
            <a:cs typeface="Arial" pitchFamily="34" charset="0"/>
          </a:endParaRPr>
        </a:p>
      </dsp:txBody>
      <dsp:txXfrm>
        <a:off x="4608959" y="3170412"/>
        <a:ext cx="3121856" cy="2798612"/>
      </dsp:txXfrm>
    </dsp:sp>
    <dsp:sp modelId="{0952D7E1-3A57-4B6C-9E90-14910F42000B}">
      <dsp:nvSpPr>
        <dsp:cNvPr id="0" name=""/>
        <dsp:cNvSpPr/>
      </dsp:nvSpPr>
      <dsp:spPr>
        <a:xfrm rot="18017078">
          <a:off x="7173066" y="2136044"/>
          <a:ext cx="536673"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7211195" y="2305024"/>
        <a:ext cx="382835" cy="307676"/>
      </dsp:txXfrm>
    </dsp:sp>
    <dsp:sp modelId="{273CB147-E724-4CCF-BB2E-A8E77FB7741F}">
      <dsp:nvSpPr>
        <dsp:cNvPr id="0" name=""/>
        <dsp:cNvSpPr/>
      </dsp:nvSpPr>
      <dsp:spPr>
        <a:xfrm>
          <a:off x="6705595" y="457198"/>
          <a:ext cx="2844640" cy="1519386"/>
        </a:xfrm>
        <a:prstGeom prst="flowChartAlternateProcess">
          <a:avLst/>
        </a:prstGeom>
        <a:solidFill>
          <a:srgbClr val="026287">
            <a:alpha val="6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Business Continuity Plan</a:t>
          </a:r>
          <a:endParaRPr lang="en-CA" sz="2700" kern="1200"/>
        </a:p>
      </dsp:txBody>
      <dsp:txXfrm>
        <a:off x="6779764" y="531367"/>
        <a:ext cx="2696302" cy="1371048"/>
      </dsp:txXfrm>
    </dsp:sp>
    <dsp:sp modelId="{2DFD0C6B-A305-48AC-BCE9-C8390F000214}">
      <dsp:nvSpPr>
        <dsp:cNvPr id="0" name=""/>
        <dsp:cNvSpPr/>
      </dsp:nvSpPr>
      <dsp:spPr>
        <a:xfrm rot="2212211">
          <a:off x="9027318" y="1755162"/>
          <a:ext cx="320286"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9036927" y="1828894"/>
        <a:ext cx="224200" cy="307676"/>
      </dsp:txXfrm>
    </dsp:sp>
    <dsp:sp modelId="{F474DC2B-03E7-4ED3-881F-9363373C11C6}">
      <dsp:nvSpPr>
        <dsp:cNvPr id="0" name=""/>
        <dsp:cNvSpPr/>
      </dsp:nvSpPr>
      <dsp:spPr>
        <a:xfrm>
          <a:off x="8839190" y="2057411"/>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Communications Plan</a:t>
          </a:r>
          <a:endParaRPr lang="en-CA" sz="2700" kern="1200"/>
        </a:p>
      </dsp:txBody>
      <dsp:txXfrm>
        <a:off x="8913359" y="2131580"/>
        <a:ext cx="2696302" cy="1371048"/>
      </dsp:txXfrm>
    </dsp:sp>
    <dsp:sp modelId="{7A86DE90-6983-4AE2-AC7E-3625371EA619}">
      <dsp:nvSpPr>
        <dsp:cNvPr id="0" name=""/>
        <dsp:cNvSpPr/>
      </dsp:nvSpPr>
      <dsp:spPr>
        <a:xfrm rot="4664094">
          <a:off x="10385227" y="3433355"/>
          <a:ext cx="131987"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10400819" y="3516567"/>
        <a:ext cx="92391" cy="307676"/>
      </dsp:txXfrm>
    </dsp:sp>
    <dsp:sp modelId="{4ABCF6BB-3CCF-4F7A-B389-DCD6B4121EBC}">
      <dsp:nvSpPr>
        <dsp:cNvPr id="0" name=""/>
        <dsp:cNvSpPr/>
      </dsp:nvSpPr>
      <dsp:spPr>
        <a:xfrm>
          <a:off x="9220199" y="3810006"/>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CODE RED Binder – Key Contacts</a:t>
          </a:r>
          <a:endParaRPr lang="en-CA" sz="2700" kern="1200"/>
        </a:p>
      </dsp:txBody>
      <dsp:txXfrm>
        <a:off x="9294368" y="3884175"/>
        <a:ext cx="2696302" cy="1371048"/>
      </dsp:txXfrm>
    </dsp:sp>
    <dsp:sp modelId="{6229879B-62E2-421C-95F4-A44EC11F4B5F}">
      <dsp:nvSpPr>
        <dsp:cNvPr id="0" name=""/>
        <dsp:cNvSpPr/>
      </dsp:nvSpPr>
      <dsp:spPr>
        <a:xfrm rot="6587938">
          <a:off x="10185545" y="5259605"/>
          <a:ext cx="232608"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rot="10800000">
        <a:off x="10232254" y="5329335"/>
        <a:ext cx="162826" cy="307676"/>
      </dsp:txXfrm>
    </dsp:sp>
    <dsp:sp modelId="{588EAE9D-2D77-4D49-90DB-C650B48F4F1F}">
      <dsp:nvSpPr>
        <dsp:cNvPr id="0" name=""/>
        <dsp:cNvSpPr/>
      </dsp:nvSpPr>
      <dsp:spPr>
        <a:xfrm>
          <a:off x="8534399" y="5714999"/>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IT Disaster Recovery Plan</a:t>
          </a:r>
          <a:endParaRPr lang="en-CA" sz="2700" kern="1200"/>
        </a:p>
      </dsp:txBody>
      <dsp:txXfrm>
        <a:off x="8608568" y="5789168"/>
        <a:ext cx="2696302" cy="1371048"/>
      </dsp:txXfrm>
    </dsp:sp>
    <dsp:sp modelId="{240650FA-1703-4999-9ED7-8FA6BF74A6B8}">
      <dsp:nvSpPr>
        <dsp:cNvPr id="0" name=""/>
        <dsp:cNvSpPr/>
      </dsp:nvSpPr>
      <dsp:spPr>
        <a:xfrm rot="8363899">
          <a:off x="8679763" y="7124614"/>
          <a:ext cx="439197"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rot="10800000">
        <a:off x="8795662" y="7184298"/>
        <a:ext cx="307438" cy="307676"/>
      </dsp:txXfrm>
    </dsp:sp>
    <dsp:sp modelId="{869B023F-7E5F-4E88-B891-7FDCA679A139}">
      <dsp:nvSpPr>
        <dsp:cNvPr id="0" name=""/>
        <dsp:cNvSpPr/>
      </dsp:nvSpPr>
      <dsp:spPr>
        <a:xfrm>
          <a:off x="6400809" y="7543815"/>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Employee Plan</a:t>
          </a:r>
          <a:endParaRPr lang="en-CA" sz="2700" kern="1200"/>
        </a:p>
      </dsp:txBody>
      <dsp:txXfrm>
        <a:off x="6474978" y="7617984"/>
        <a:ext cx="2696302" cy="1371048"/>
      </dsp:txXfrm>
    </dsp:sp>
    <dsp:sp modelId="{C00D0D51-B028-4AC3-ABFB-293C37C7D484}">
      <dsp:nvSpPr>
        <dsp:cNvPr id="0" name=""/>
        <dsp:cNvSpPr/>
      </dsp:nvSpPr>
      <dsp:spPr>
        <a:xfrm rot="11126418">
          <a:off x="6122452" y="7895283"/>
          <a:ext cx="212932"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rot="10800000">
        <a:off x="6186188" y="8000869"/>
        <a:ext cx="149052" cy="307676"/>
      </dsp:txXfrm>
    </dsp:sp>
    <dsp:sp modelId="{8680689D-8F36-4746-A8BD-070059790DF9}">
      <dsp:nvSpPr>
        <dsp:cNvPr id="0" name=""/>
        <dsp:cNvSpPr/>
      </dsp:nvSpPr>
      <dsp:spPr>
        <a:xfrm>
          <a:off x="3200389" y="7239015"/>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Collections Recovery Plan</a:t>
          </a:r>
          <a:endParaRPr lang="en-CA" sz="2700" kern="1200"/>
        </a:p>
      </dsp:txBody>
      <dsp:txXfrm>
        <a:off x="3274558" y="7313184"/>
        <a:ext cx="2696302" cy="1371048"/>
      </dsp:txXfrm>
    </dsp:sp>
    <dsp:sp modelId="{D47B3494-80E5-4E2A-B53F-779537205CB2}">
      <dsp:nvSpPr>
        <dsp:cNvPr id="0" name=""/>
        <dsp:cNvSpPr/>
      </dsp:nvSpPr>
      <dsp:spPr>
        <a:xfrm rot="13072521">
          <a:off x="3450633" y="6947421"/>
          <a:ext cx="300174"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rot="10800000">
        <a:off x="3531200" y="7077623"/>
        <a:ext cx="210122" cy="307676"/>
      </dsp:txXfrm>
    </dsp:sp>
    <dsp:sp modelId="{FF533EBF-8A2E-4C3A-979D-F251B777B5B4}">
      <dsp:nvSpPr>
        <dsp:cNvPr id="0" name=""/>
        <dsp:cNvSpPr/>
      </dsp:nvSpPr>
      <dsp:spPr>
        <a:xfrm>
          <a:off x="1142999" y="5638802"/>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Emergency Procurement Policy</a:t>
          </a:r>
          <a:endParaRPr lang="en-CA" sz="2700" kern="1200"/>
        </a:p>
      </dsp:txBody>
      <dsp:txXfrm>
        <a:off x="1217168" y="5712971"/>
        <a:ext cx="2696302" cy="1371048"/>
      </dsp:txXfrm>
    </dsp:sp>
    <dsp:sp modelId="{8553C7B9-5C39-481A-A82C-D90994C8A5DC}">
      <dsp:nvSpPr>
        <dsp:cNvPr id="0" name=""/>
        <dsp:cNvSpPr/>
      </dsp:nvSpPr>
      <dsp:spPr>
        <a:xfrm rot="15390274">
          <a:off x="2229707" y="5195567"/>
          <a:ext cx="216900"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rot="10800000">
        <a:off x="2269835" y="5329762"/>
        <a:ext cx="151830" cy="307676"/>
      </dsp:txXfrm>
    </dsp:sp>
    <dsp:sp modelId="{9CF6A3D3-AAE9-40C1-846C-68EC70C3876F}">
      <dsp:nvSpPr>
        <dsp:cNvPr id="0" name=""/>
        <dsp:cNvSpPr/>
      </dsp:nvSpPr>
      <dsp:spPr>
        <a:xfrm>
          <a:off x="685809" y="3733801"/>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Records Management</a:t>
          </a:r>
          <a:endParaRPr lang="en-CA" sz="2700" kern="1200"/>
        </a:p>
      </dsp:txBody>
      <dsp:txXfrm>
        <a:off x="759978" y="3807970"/>
        <a:ext cx="2696302" cy="1371048"/>
      </dsp:txXfrm>
    </dsp:sp>
    <dsp:sp modelId="{1E738ED2-945F-42B8-AD32-9667B6C38951}">
      <dsp:nvSpPr>
        <dsp:cNvPr id="0" name=""/>
        <dsp:cNvSpPr/>
      </dsp:nvSpPr>
      <dsp:spPr>
        <a:xfrm rot="16627473">
          <a:off x="2138300" y="3327385"/>
          <a:ext cx="167072"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2160253" y="3454811"/>
        <a:ext cx="116950" cy="307676"/>
      </dsp:txXfrm>
    </dsp:sp>
    <dsp:sp modelId="{7F5029AB-5B19-4194-A3E6-D51724B42A78}">
      <dsp:nvSpPr>
        <dsp:cNvPr id="0" name=""/>
        <dsp:cNvSpPr/>
      </dsp:nvSpPr>
      <dsp:spPr>
        <a:xfrm>
          <a:off x="914395" y="1904992"/>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solidFill>
                <a:schemeClr val="bg1"/>
              </a:solidFill>
              <a:latin typeface="Arial" pitchFamily="34" charset="0"/>
              <a:cs typeface="Arial" pitchFamily="34" charset="0"/>
            </a:rPr>
            <a:t>Asset Inventory</a:t>
          </a:r>
          <a:endParaRPr lang="en-CA" sz="2700" kern="1200">
            <a:solidFill>
              <a:schemeClr val="bg1"/>
            </a:solidFill>
          </a:endParaRPr>
        </a:p>
      </dsp:txBody>
      <dsp:txXfrm>
        <a:off x="988564" y="1979161"/>
        <a:ext cx="2696302" cy="1371048"/>
      </dsp:txXfrm>
    </dsp:sp>
    <dsp:sp modelId="{B43B62B6-F601-4D90-9246-536596396611}">
      <dsp:nvSpPr>
        <dsp:cNvPr id="0" name=""/>
        <dsp:cNvSpPr/>
      </dsp:nvSpPr>
      <dsp:spPr>
        <a:xfrm rot="19742166">
          <a:off x="3418899" y="1615165"/>
          <a:ext cx="479363"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3429146" y="1754718"/>
        <a:ext cx="335554" cy="307676"/>
      </dsp:txXfrm>
    </dsp:sp>
    <dsp:sp modelId="{02C40D35-BBF4-4FD2-8542-879291EB14D4}">
      <dsp:nvSpPr>
        <dsp:cNvPr id="0" name=""/>
        <dsp:cNvSpPr/>
      </dsp:nvSpPr>
      <dsp:spPr>
        <a:xfrm>
          <a:off x="3581391" y="304785"/>
          <a:ext cx="2844640" cy="1519386"/>
        </a:xfrm>
        <a:prstGeom prst="flowChartAlternateProcess">
          <a:avLst/>
        </a:prstGeom>
        <a:solidFill>
          <a:srgbClr val="026287">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latin typeface="Arial" pitchFamily="34" charset="0"/>
              <a:cs typeface="Arial" pitchFamily="34" charset="0"/>
            </a:rPr>
            <a:t>Fire, evacuation &amp; lockdown plans</a:t>
          </a:r>
          <a:endParaRPr lang="en-CA" sz="2700" kern="1200"/>
        </a:p>
      </dsp:txBody>
      <dsp:txXfrm>
        <a:off x="3655560" y="378954"/>
        <a:ext cx="2696302" cy="1371048"/>
      </dsp:txXfrm>
    </dsp:sp>
    <dsp:sp modelId="{A062C66E-701F-45B2-9175-DDD2F1130070}">
      <dsp:nvSpPr>
        <dsp:cNvPr id="0" name=""/>
        <dsp:cNvSpPr/>
      </dsp:nvSpPr>
      <dsp:spPr>
        <a:xfrm rot="4295879">
          <a:off x="5151039" y="1973590"/>
          <a:ext cx="480862" cy="51279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a:p>
      </dsp:txBody>
      <dsp:txXfrm>
        <a:off x="5200398" y="2007707"/>
        <a:ext cx="336603" cy="307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10210800"/>
          </a:xfrm>
          <a:prstGeom prst="rect">
            <a:avLst/>
          </a:prstGeom>
        </p:spPr>
      </p:pic>
      <p:sp>
        <p:nvSpPr>
          <p:cNvPr id="4" name="TextBox 3"/>
          <p:cNvSpPr txBox="1"/>
          <p:nvPr/>
        </p:nvSpPr>
        <p:spPr>
          <a:xfrm>
            <a:off x="-23504" y="152400"/>
            <a:ext cx="13028304" cy="2514600"/>
          </a:xfrm>
          <a:prstGeom prst="rect">
            <a:avLst/>
          </a:prstGeom>
          <a:solidFill>
            <a:schemeClr val="accent1">
              <a:alpha val="62000"/>
            </a:schemeClr>
          </a:solidFill>
        </p:spPr>
        <p:txBody>
          <a:bodyPr wrap="none" lIns="254000" tIns="0" rIns="254000" bIns="0" anchor="t"/>
          <a:lstStyle/>
          <a:p>
            <a:pPr algn="l"/>
            <a:r>
              <a:rPr lang="en-US" sz="7000" b="1" smtClean="0">
                <a:solidFill>
                  <a:schemeClr val="bg1"/>
                </a:solidFill>
                <a:latin typeface="Arial" pitchFamily="34" charset="0"/>
                <a:cs typeface="Arial" pitchFamily="34" charset="0"/>
              </a:rPr>
              <a:t>WHEN </a:t>
            </a:r>
            <a:r>
              <a:rPr lang="en-US" sz="7000" b="1">
                <a:solidFill>
                  <a:schemeClr val="bg1"/>
                </a:solidFill>
                <a:latin typeface="Arial" pitchFamily="34" charset="0"/>
                <a:cs typeface="Arial" pitchFamily="34" charset="0"/>
              </a:rPr>
              <a:t>BAD THINGS HAPPEN </a:t>
            </a:r>
            <a:endParaRPr lang="en-US" sz="7000" b="1" smtClean="0">
              <a:solidFill>
                <a:schemeClr val="bg1"/>
              </a:solidFill>
              <a:latin typeface="Arial" pitchFamily="34" charset="0"/>
              <a:cs typeface="Arial" pitchFamily="34" charset="0"/>
            </a:endParaRPr>
          </a:p>
          <a:p>
            <a:pPr algn="l"/>
            <a:r>
              <a:rPr lang="en-US" sz="7000" b="1" smtClean="0">
                <a:solidFill>
                  <a:schemeClr val="bg1"/>
                </a:solidFill>
                <a:latin typeface="Arial" pitchFamily="34" charset="0"/>
                <a:cs typeface="Arial" pitchFamily="34" charset="0"/>
              </a:rPr>
              <a:t>TO </a:t>
            </a:r>
            <a:r>
              <a:rPr lang="en-US" sz="7000" b="1">
                <a:solidFill>
                  <a:schemeClr val="bg1"/>
                </a:solidFill>
                <a:latin typeface="Arial" pitchFamily="34" charset="0"/>
                <a:cs typeface="Arial" pitchFamily="34" charset="0"/>
              </a:rPr>
              <a:t>GOOD LIBRARIES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nateOne - https://www.flickr.com/photos/49998984@N00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9F9F9"/>
          </a:solidFill>
        </p:spPr>
      </p:sp>
      <p:sp>
        <p:nvSpPr>
          <p:cNvPr id="3" name="TextBox 2"/>
          <p:cNvSpPr txBox="1"/>
          <p:nvPr/>
        </p:nvSpPr>
        <p:spPr>
          <a:xfrm>
            <a:off x="0" y="508000"/>
            <a:ext cx="13004800" cy="207264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BAD THINGS</a:t>
            </a:r>
          </a:p>
        </p:txBody>
      </p:sp>
      <p:sp>
        <p:nvSpPr>
          <p:cNvPr id="4" name="TextBox 3"/>
          <p:cNvSpPr txBox="1"/>
          <p:nvPr/>
        </p:nvSpPr>
        <p:spPr>
          <a:xfrm>
            <a:off x="863600" y="2286000"/>
            <a:ext cx="12496800" cy="7168591"/>
          </a:xfrm>
          <a:prstGeom prst="rect">
            <a:avLst/>
          </a:prstGeom>
        </p:spPr>
        <p:txBody>
          <a:bodyPr wrap="square">
            <a:normAutofit/>
          </a:bodyPr>
          <a:lstStyle/>
          <a:p>
            <a:pPr algn="l">
              <a:lnSpc>
                <a:spcPct val="110000"/>
              </a:lnSpc>
            </a:pPr>
            <a:r>
              <a:rPr lang="en-US" sz="4400" dirty="0" smtClean="0">
                <a:solidFill>
                  <a:srgbClr val="000000"/>
                </a:solidFill>
                <a:latin typeface="Arial" pitchFamily="34" charset="0"/>
                <a:cs typeface="Arial" pitchFamily="34" charset="0"/>
              </a:rPr>
              <a:t>Building System Failures – Sprinkler System</a:t>
            </a:r>
          </a:p>
          <a:p>
            <a:pPr algn="l">
              <a:lnSpc>
                <a:spcPct val="110000"/>
              </a:lnSpc>
            </a:pPr>
            <a:endParaRPr lang="en-US" sz="4400" b="0" dirty="0">
              <a:solidFill>
                <a:srgbClr val="000000"/>
              </a:solidFill>
              <a:latin typeface="Arial" pitchFamily="34" charset="0"/>
              <a:cs typeface="Arial" pitchFamily="34" charset="0"/>
            </a:endParaRPr>
          </a:p>
          <a:p>
            <a:pPr>
              <a:lnSpc>
                <a:spcPct val="128000"/>
              </a:lnSpc>
            </a:pPr>
            <a:r>
              <a:rPr lang="en-US" sz="3600" dirty="0">
                <a:solidFill>
                  <a:srgbClr val="000000"/>
                </a:solidFill>
                <a:latin typeface="Arial" pitchFamily="34" charset="0"/>
                <a:cs typeface="Arial" pitchFamily="34" charset="0"/>
              </a:rPr>
              <a:t>What happened? 
How we responded
What did we do to recover long-term?</a:t>
            </a:r>
          </a:p>
          <a:p>
            <a:pPr>
              <a:lnSpc>
                <a:spcPct val="128000"/>
              </a:lnSpc>
            </a:pPr>
            <a:r>
              <a:rPr lang="en-US" sz="3600" dirty="0">
                <a:solidFill>
                  <a:srgbClr val="000000"/>
                </a:solidFill>
                <a:latin typeface="Arial" pitchFamily="34" charset="0"/>
                <a:cs typeface="Arial" pitchFamily="34" charset="0"/>
              </a:rPr>
              <a:t>
Lessons </a:t>
            </a:r>
            <a:r>
              <a:rPr lang="en-US" sz="3600" dirty="0" smtClean="0">
                <a:solidFill>
                  <a:srgbClr val="000000"/>
                </a:solidFill>
                <a:latin typeface="Arial" pitchFamily="34" charset="0"/>
                <a:cs typeface="Arial" pitchFamily="34" charset="0"/>
              </a:rPr>
              <a:t>learned</a:t>
            </a:r>
            <a:r>
              <a:rPr lang="en-US" sz="3600" dirty="0">
                <a:solidFill>
                  <a:srgbClr val="000000"/>
                </a:solidFill>
                <a:latin typeface="Arial" pitchFamily="34" charset="0"/>
                <a:cs typeface="Arial" pitchFamily="34" charset="0"/>
              </a:rPr>
              <a:t>!</a:t>
            </a:r>
          </a:p>
          <a:p>
            <a:pPr algn="l">
              <a:lnSpc>
                <a:spcPct val="110000"/>
              </a:lnSpc>
            </a:pPr>
            <a:endParaRPr lang="en-US" sz="44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038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6F7F7"/>
          </a:solidFill>
        </p:spPr>
      </p:sp>
      <p:sp>
        <p:nvSpPr>
          <p:cNvPr id="3" name="TextBox 2"/>
          <p:cNvSpPr txBox="1"/>
          <p:nvPr/>
        </p:nvSpPr>
        <p:spPr>
          <a:xfrm>
            <a:off x="0" y="508000"/>
            <a:ext cx="13004800" cy="594360"/>
          </a:xfrm>
          <a:prstGeom prst="rect">
            <a:avLst/>
          </a:prstGeom>
        </p:spPr>
        <p:txBody>
          <a:bodyPr wrap="none" lIns="254000" tIns="0" rIns="254000" bIns="0" anchor="t"/>
          <a:lstStyle/>
          <a:p>
            <a:pPr algn="ctr"/>
            <a:endParaRPr lang="en-US" sz="3900" b="1">
              <a:solidFill>
                <a:srgbClr val="000000"/>
              </a:solidFill>
              <a:latin typeface="Roboto-Bold"/>
            </a:endParaRPr>
          </a:p>
        </p:txBody>
      </p:sp>
      <p:sp>
        <p:nvSpPr>
          <p:cNvPr id="4" name="TextBox 3"/>
          <p:cNvSpPr txBox="1"/>
          <p:nvPr/>
        </p:nvSpPr>
        <p:spPr>
          <a:xfrm>
            <a:off x="558800" y="1742440"/>
            <a:ext cx="12268200" cy="6552082"/>
          </a:xfrm>
          <a:prstGeom prst="rect">
            <a:avLst/>
          </a:prstGeom>
        </p:spPr>
        <p:txBody>
          <a:bodyPr wrap="square">
            <a:normAutofit/>
          </a:bodyPr>
          <a:lstStyle/>
          <a:p>
            <a:pPr algn="l">
              <a:lnSpc>
                <a:spcPct val="76800"/>
              </a:lnSpc>
            </a:pPr>
            <a:endParaRPr lang="en-US" sz="4400" b="0" smtClean="0">
              <a:solidFill>
                <a:srgbClr val="000000"/>
              </a:solidFill>
              <a:latin typeface="Arial" pitchFamily="34" charset="0"/>
              <a:cs typeface="Arial" pitchFamily="34" charset="0"/>
            </a:endParaRPr>
          </a:p>
          <a:p>
            <a:pPr algn="l">
              <a:lnSpc>
                <a:spcPct val="76800"/>
              </a:lnSpc>
            </a:pPr>
            <a:r>
              <a:rPr lang="en-US" sz="4300" b="0" smtClean="0">
                <a:solidFill>
                  <a:srgbClr val="000000"/>
                </a:solidFill>
                <a:latin typeface="Arial" pitchFamily="34" charset="0"/>
                <a:cs typeface="Arial" pitchFamily="34" charset="0"/>
              </a:rPr>
              <a:t>Create </a:t>
            </a:r>
            <a:r>
              <a:rPr lang="en-US" sz="4300" b="0">
                <a:solidFill>
                  <a:srgbClr val="000000"/>
                </a:solidFill>
                <a:latin typeface="Arial" pitchFamily="34" charset="0"/>
                <a:cs typeface="Arial" pitchFamily="34" charset="0"/>
              </a:rPr>
              <a:t>a Disaster Response &amp; Recovery Plan </a:t>
            </a:r>
            <a:r>
              <a:rPr lang="en-US" sz="4300" b="0" smtClean="0">
                <a:solidFill>
                  <a:srgbClr val="000000"/>
                </a:solidFill>
                <a:latin typeface="Arial" pitchFamily="34" charset="0"/>
                <a:cs typeface="Arial" pitchFamily="34" charset="0"/>
              </a:rPr>
              <a:t>to:</a:t>
            </a:r>
            <a:r>
              <a:rPr lang="en-US" sz="4400" b="0">
                <a:solidFill>
                  <a:srgbClr val="000000"/>
                </a:solidFill>
                <a:latin typeface="Arial" pitchFamily="34" charset="0"/>
                <a:cs typeface="Arial" pitchFamily="34" charset="0"/>
              </a:rPr>
              <a:t>
</a:t>
            </a:r>
            <a:endParaRPr lang="en-US" sz="4400" b="0" smtClean="0">
              <a:solidFill>
                <a:srgbClr val="000000"/>
              </a:solidFill>
              <a:latin typeface="Arial" pitchFamily="34" charset="0"/>
              <a:cs typeface="Arial" pitchFamily="34" charset="0"/>
            </a:endParaRPr>
          </a:p>
          <a:p>
            <a:pPr algn="l">
              <a:lnSpc>
                <a:spcPct val="76800"/>
              </a:lnSpc>
            </a:pPr>
            <a:r>
              <a:rPr lang="en-US" sz="3600" b="0" smtClean="0">
                <a:solidFill>
                  <a:srgbClr val="000000"/>
                </a:solidFill>
                <a:latin typeface="Arial" pitchFamily="34" charset="0"/>
                <a:cs typeface="Arial" pitchFamily="34" charset="0"/>
              </a:rPr>
              <a:t>	Document </a:t>
            </a:r>
            <a:r>
              <a:rPr lang="en-US" sz="3600" b="0">
                <a:solidFill>
                  <a:srgbClr val="000000"/>
                </a:solidFill>
                <a:latin typeface="Arial" pitchFamily="34" charset="0"/>
                <a:cs typeface="Arial" pitchFamily="34" charset="0"/>
              </a:rPr>
              <a:t>the appropriate emergency responses and </a:t>
            </a:r>
            <a:r>
              <a:rPr lang="en-US" sz="3600" b="0" smtClean="0">
                <a:solidFill>
                  <a:srgbClr val="000000"/>
                </a:solidFill>
                <a:latin typeface="Arial" pitchFamily="34" charset="0"/>
                <a:cs typeface="Arial" pitchFamily="34" charset="0"/>
              </a:rPr>
              <a:t>	who </a:t>
            </a:r>
            <a:r>
              <a:rPr lang="en-US" sz="3600" b="0">
                <a:solidFill>
                  <a:srgbClr val="000000"/>
                </a:solidFill>
                <a:latin typeface="Arial" pitchFamily="34" charset="0"/>
                <a:cs typeface="Arial" pitchFamily="34" charset="0"/>
              </a:rPr>
              <a:t>has accountability for leadership &amp; action
</a:t>
            </a:r>
            <a:endParaRPr lang="en-US" sz="3600" b="0" smtClean="0">
              <a:solidFill>
                <a:srgbClr val="000000"/>
              </a:solidFill>
              <a:latin typeface="Arial" pitchFamily="34" charset="0"/>
              <a:cs typeface="Arial" pitchFamily="34" charset="0"/>
            </a:endParaRPr>
          </a:p>
          <a:p>
            <a:pPr algn="l">
              <a:lnSpc>
                <a:spcPct val="76800"/>
              </a:lnSpc>
            </a:pPr>
            <a:r>
              <a:rPr lang="en-US" sz="3600" b="0" smtClean="0">
                <a:solidFill>
                  <a:srgbClr val="000000"/>
                </a:solidFill>
                <a:latin typeface="Arial" pitchFamily="34" charset="0"/>
                <a:cs typeface="Arial" pitchFamily="34" charset="0"/>
              </a:rPr>
              <a:t>	Create </a:t>
            </a:r>
            <a:r>
              <a:rPr lang="en-US" sz="3600" b="0">
                <a:solidFill>
                  <a:srgbClr val="000000"/>
                </a:solidFill>
                <a:latin typeface="Arial" pitchFamily="34" charset="0"/>
                <a:cs typeface="Arial" pitchFamily="34" charset="0"/>
              </a:rPr>
              <a:t>business continuity plan to ensure that </a:t>
            </a:r>
            <a:r>
              <a:rPr lang="en-US" sz="3600" b="0" smtClean="0">
                <a:solidFill>
                  <a:srgbClr val="000000"/>
                </a:solidFill>
                <a:latin typeface="Arial" pitchFamily="34" charset="0"/>
                <a:cs typeface="Arial" pitchFamily="34" charset="0"/>
              </a:rPr>
              <a:t>	essential </a:t>
            </a:r>
            <a:r>
              <a:rPr lang="en-US" sz="3600" b="0">
                <a:solidFill>
                  <a:srgbClr val="000000"/>
                </a:solidFill>
                <a:latin typeface="Arial" pitchFamily="34" charset="0"/>
                <a:cs typeface="Arial" pitchFamily="34" charset="0"/>
              </a:rPr>
              <a:t>services can be provided and operational </a:t>
            </a:r>
            <a:r>
              <a:rPr lang="en-US" sz="3600" b="0" smtClean="0">
                <a:solidFill>
                  <a:srgbClr val="000000"/>
                </a:solidFill>
                <a:latin typeface="Arial" pitchFamily="34" charset="0"/>
                <a:cs typeface="Arial" pitchFamily="34" charset="0"/>
              </a:rPr>
              <a:t>	tasks </a:t>
            </a:r>
            <a:r>
              <a:rPr lang="en-US" sz="3600" b="0">
                <a:solidFill>
                  <a:srgbClr val="000000"/>
                </a:solidFill>
                <a:latin typeface="Arial" pitchFamily="34" charset="0"/>
                <a:cs typeface="Arial" pitchFamily="34" charset="0"/>
              </a:rPr>
              <a:t>conducted after initial disruption
</a:t>
            </a:r>
            <a:endParaRPr lang="en-US" sz="3600" b="0" smtClean="0">
              <a:solidFill>
                <a:srgbClr val="000000"/>
              </a:solidFill>
              <a:latin typeface="Arial" pitchFamily="34" charset="0"/>
              <a:cs typeface="Arial" pitchFamily="34" charset="0"/>
            </a:endParaRPr>
          </a:p>
          <a:p>
            <a:pPr algn="l">
              <a:lnSpc>
                <a:spcPct val="76800"/>
              </a:lnSpc>
            </a:pPr>
            <a:r>
              <a:rPr lang="en-US" sz="3600" b="0" smtClean="0">
                <a:solidFill>
                  <a:srgbClr val="000000"/>
                </a:solidFill>
                <a:latin typeface="Arial" pitchFamily="34" charset="0"/>
                <a:cs typeface="Arial" pitchFamily="34" charset="0"/>
              </a:rPr>
              <a:t>	Facilitate </a:t>
            </a:r>
            <a:r>
              <a:rPr lang="en-US" sz="3600" b="0">
                <a:solidFill>
                  <a:srgbClr val="000000"/>
                </a:solidFill>
                <a:latin typeface="Arial" pitchFamily="34" charset="0"/>
                <a:cs typeface="Arial" pitchFamily="34" charset="0"/>
              </a:rPr>
              <a:t>the restoration of services and operations in </a:t>
            </a:r>
            <a:r>
              <a:rPr lang="en-US" sz="3600" b="0" smtClean="0">
                <a:solidFill>
                  <a:srgbClr val="000000"/>
                </a:solidFill>
                <a:latin typeface="Arial" pitchFamily="34" charset="0"/>
                <a:cs typeface="Arial" pitchFamily="34" charset="0"/>
              </a:rPr>
              <a:t>	as </a:t>
            </a:r>
            <a:r>
              <a:rPr lang="en-US" sz="3600" b="0">
                <a:solidFill>
                  <a:srgbClr val="000000"/>
                </a:solidFill>
                <a:latin typeface="Arial" pitchFamily="34" charset="0"/>
                <a:cs typeface="Arial" pitchFamily="34" charset="0"/>
              </a:rPr>
              <a:t>timely a manner as possible</a:t>
            </a:r>
          </a:p>
        </p:txBody>
      </p:sp>
      <p:sp>
        <p:nvSpPr>
          <p:cNvPr id="5" name="TextBox 4"/>
          <p:cNvSpPr txBox="1"/>
          <p:nvPr/>
        </p:nvSpPr>
        <p:spPr>
          <a:xfrm>
            <a:off x="0" y="508000"/>
            <a:ext cx="13004800" cy="1234440"/>
          </a:xfrm>
          <a:prstGeom prst="rect">
            <a:avLst/>
          </a:prstGeom>
        </p:spPr>
        <p:txBody>
          <a:bodyPr wrap="none" lIns="254000" tIns="0" rIns="254000" bIns="0" anchor="t"/>
          <a:lstStyle/>
          <a:p>
            <a:pPr algn="ctr"/>
            <a:r>
              <a:rPr lang="en-US" sz="5400" b="1" smtClean="0">
                <a:solidFill>
                  <a:srgbClr val="026287"/>
                </a:solidFill>
                <a:latin typeface="Arial" pitchFamily="34" charset="0"/>
                <a:cs typeface="Arial" pitchFamily="34" charset="0"/>
              </a:rPr>
              <a:t>DISASTER PLANNING OBJECTIVES</a:t>
            </a:r>
            <a:endParaRPr lang="en-US" sz="5400" b="1">
              <a:solidFill>
                <a:srgbClr val="02628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6F7F7"/>
          </a:solidFill>
        </p:spPr>
      </p:sp>
      <p:sp>
        <p:nvSpPr>
          <p:cNvPr id="3" name="TextBox 2"/>
          <p:cNvSpPr txBox="1"/>
          <p:nvPr/>
        </p:nvSpPr>
        <p:spPr>
          <a:xfrm>
            <a:off x="0" y="508000"/>
            <a:ext cx="13004800" cy="701040"/>
          </a:xfrm>
          <a:prstGeom prst="rect">
            <a:avLst/>
          </a:prstGeom>
        </p:spPr>
        <p:txBody>
          <a:bodyPr wrap="none" lIns="254000" tIns="0" rIns="254000" bIns="0" anchor="t"/>
          <a:lstStyle/>
          <a:p>
            <a:pPr algn="ctr"/>
            <a:r>
              <a:rPr lang="en-US" sz="5400" b="1" dirty="0">
                <a:solidFill>
                  <a:srgbClr val="026287"/>
                </a:solidFill>
                <a:latin typeface="Arial" pitchFamily="34" charset="0"/>
                <a:cs typeface="Arial" pitchFamily="34" charset="0"/>
              </a:rPr>
              <a:t>MAJOR OBJECTIVES OF A </a:t>
            </a:r>
            <a:r>
              <a:rPr lang="en-US" sz="5400" b="1" dirty="0" smtClean="0">
                <a:solidFill>
                  <a:srgbClr val="026287"/>
                </a:solidFill>
                <a:latin typeface="Arial" pitchFamily="34" charset="0"/>
                <a:cs typeface="Arial" pitchFamily="34" charset="0"/>
              </a:rPr>
              <a:t>DRP</a:t>
            </a:r>
          </a:p>
          <a:p>
            <a:pPr algn="ctr"/>
            <a:endParaRPr lang="en-US" sz="5400" b="1" dirty="0">
              <a:solidFill>
                <a:srgbClr val="026287"/>
              </a:solidFill>
              <a:latin typeface="Arial" pitchFamily="34" charset="0"/>
              <a:cs typeface="Arial" pitchFamily="34" charset="0"/>
            </a:endParaRPr>
          </a:p>
        </p:txBody>
      </p:sp>
      <p:sp>
        <p:nvSpPr>
          <p:cNvPr id="4" name="TextBox 3"/>
          <p:cNvSpPr txBox="1"/>
          <p:nvPr/>
        </p:nvSpPr>
        <p:spPr>
          <a:xfrm>
            <a:off x="711200" y="1905000"/>
            <a:ext cx="12039600" cy="7079183"/>
          </a:xfrm>
          <a:prstGeom prst="rect">
            <a:avLst/>
          </a:prstGeom>
        </p:spPr>
        <p:txBody>
          <a:bodyPr wrap="square">
            <a:normAutofit/>
          </a:bodyPr>
          <a:lstStyle/>
          <a:p>
            <a:pPr algn="l">
              <a:lnSpc>
                <a:spcPct val="73600"/>
              </a:lnSpc>
            </a:pPr>
            <a:r>
              <a:rPr lang="en-US" sz="4400" b="0" dirty="0">
                <a:solidFill>
                  <a:srgbClr val="000000"/>
                </a:solidFill>
                <a:latin typeface="Arial" pitchFamily="34" charset="0"/>
                <a:cs typeface="Arial" pitchFamily="34" charset="0"/>
              </a:rPr>
              <a:t>Taken from IBM’s plan:
</a:t>
            </a:r>
            <a:endParaRPr lang="en-US" sz="4400" b="0" dirty="0" smtClean="0">
              <a:solidFill>
                <a:srgbClr val="000000"/>
              </a:solidFill>
              <a:latin typeface="Arial" pitchFamily="34" charset="0"/>
              <a:cs typeface="Arial" pitchFamily="34" charset="0"/>
            </a:endParaRP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minimize interruptions to the normal operations.
</a:t>
            </a:r>
            <a:r>
              <a:rPr lang="en-US" sz="3600" b="0" dirty="0" smtClean="0">
                <a:solidFill>
                  <a:srgbClr val="000000"/>
                </a:solidFill>
                <a:latin typeface="Arial" pitchFamily="34" charset="0"/>
                <a:cs typeface="Arial" pitchFamily="34" charset="0"/>
              </a:rPr>
              <a:t>	</a:t>
            </a: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limit the extent of disruption and </a:t>
            </a:r>
            <a:r>
              <a:rPr lang="en-US" sz="3600" b="0" dirty="0" smtClean="0">
                <a:solidFill>
                  <a:srgbClr val="000000"/>
                </a:solidFill>
                <a:latin typeface="Arial" pitchFamily="34" charset="0"/>
                <a:cs typeface="Arial" pitchFamily="34" charset="0"/>
              </a:rPr>
              <a:t>damage.</a:t>
            </a:r>
            <a:r>
              <a:rPr lang="en-US" sz="3600" b="0" dirty="0">
                <a:solidFill>
                  <a:srgbClr val="000000"/>
                </a:solidFill>
                <a:latin typeface="Arial" pitchFamily="34" charset="0"/>
                <a:cs typeface="Arial" pitchFamily="34" charset="0"/>
              </a:rPr>
              <a:t>
</a:t>
            </a:r>
            <a:r>
              <a:rPr lang="en-US" sz="3600" b="0" dirty="0" smtClean="0">
                <a:solidFill>
                  <a:srgbClr val="000000"/>
                </a:solidFill>
                <a:latin typeface="Arial" pitchFamily="34" charset="0"/>
                <a:cs typeface="Arial" pitchFamily="34" charset="0"/>
              </a:rPr>
              <a:t>	</a:t>
            </a: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minimize the economic impact of the interruption.
</a:t>
            </a:r>
            <a:endParaRPr lang="en-US" sz="3600" b="0" dirty="0" smtClean="0">
              <a:solidFill>
                <a:srgbClr val="000000"/>
              </a:solidFill>
              <a:latin typeface="Arial" pitchFamily="34" charset="0"/>
              <a:cs typeface="Arial" pitchFamily="34" charset="0"/>
            </a:endParaRP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establish alternative means of operation in </a:t>
            </a:r>
            <a:r>
              <a:rPr lang="en-US" sz="3600" b="0" dirty="0" smtClean="0">
                <a:solidFill>
                  <a:srgbClr val="000000"/>
                </a:solidFill>
                <a:latin typeface="Arial" pitchFamily="34" charset="0"/>
                <a:cs typeface="Arial" pitchFamily="34" charset="0"/>
              </a:rPr>
              <a:t>	advance</a:t>
            </a:r>
            <a:r>
              <a:rPr lang="en-US" sz="3600" b="0" dirty="0">
                <a:solidFill>
                  <a:srgbClr val="000000"/>
                </a:solidFill>
                <a:latin typeface="Arial" pitchFamily="34" charset="0"/>
                <a:cs typeface="Arial" pitchFamily="34" charset="0"/>
              </a:rPr>
              <a:t>.
</a:t>
            </a:r>
            <a:endParaRPr lang="en-US" sz="3600" b="0" dirty="0" smtClean="0">
              <a:solidFill>
                <a:srgbClr val="000000"/>
              </a:solidFill>
              <a:latin typeface="Arial" pitchFamily="34" charset="0"/>
              <a:cs typeface="Arial" pitchFamily="34" charset="0"/>
            </a:endParaRP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train personnel with emergency procedures.
</a:t>
            </a:r>
            <a:endParaRPr lang="en-US" sz="3600" b="0" dirty="0" smtClean="0">
              <a:solidFill>
                <a:srgbClr val="000000"/>
              </a:solidFill>
              <a:latin typeface="Arial" pitchFamily="34" charset="0"/>
              <a:cs typeface="Arial" pitchFamily="34" charset="0"/>
            </a:endParaRPr>
          </a:p>
          <a:p>
            <a:pPr algn="l">
              <a:lnSpc>
                <a:spcPct val="73600"/>
              </a:lnSpc>
            </a:pPr>
            <a:r>
              <a:rPr lang="en-US" sz="3600" b="0" dirty="0" smtClean="0">
                <a:solidFill>
                  <a:srgbClr val="000000"/>
                </a:solidFill>
                <a:latin typeface="Arial" pitchFamily="34" charset="0"/>
                <a:cs typeface="Arial" pitchFamily="34" charset="0"/>
              </a:rPr>
              <a:t>	To </a:t>
            </a:r>
            <a:r>
              <a:rPr lang="en-US" sz="3600" b="0" dirty="0">
                <a:solidFill>
                  <a:srgbClr val="000000"/>
                </a:solidFill>
                <a:latin typeface="Arial" pitchFamily="34" charset="0"/>
                <a:cs typeface="Arial" pitchFamily="34" charset="0"/>
              </a:rPr>
              <a:t>provide for smooth and rapid restoration of service.</a:t>
            </a:r>
            <a:r>
              <a:rPr lang="en-US" sz="4400" b="0" dirty="0">
                <a:solidFill>
                  <a:srgbClr val="000000"/>
                </a:solidFill>
                <a:latin typeface="Arial" pitchFamily="34" charset="0"/>
                <a:cs typeface="Arial" pitchFamily="34" charset="0"/>
              </a:rPr>
              <a:t>
</a:t>
            </a:r>
            <a:endParaRPr lang="en-US" sz="4400" b="0" dirty="0" smtClean="0">
              <a:solidFill>
                <a:srgbClr val="000000"/>
              </a:solidFill>
              <a:latin typeface="Arial" pitchFamily="34" charset="0"/>
              <a:cs typeface="Arial" pitchFamily="34" charset="0"/>
            </a:endParaRPr>
          </a:p>
          <a:p>
            <a:pPr algn="l">
              <a:lnSpc>
                <a:spcPct val="73600"/>
              </a:lnSpc>
            </a:pPr>
            <a:r>
              <a:rPr lang="en-US" sz="4400" b="0" dirty="0" smtClean="0">
                <a:solidFill>
                  <a:srgbClr val="000000"/>
                </a:solidFill>
                <a:latin typeface="Arial" pitchFamily="34" charset="0"/>
                <a:cs typeface="Arial" pitchFamily="34" charset="0"/>
              </a:rPr>
              <a:t>http</a:t>
            </a:r>
            <a:r>
              <a:rPr lang="en-US" sz="4400" b="0" dirty="0">
                <a:solidFill>
                  <a:srgbClr val="000000"/>
                </a:solidFill>
                <a:latin typeface="Arial" pitchFamily="34" charset="0"/>
                <a:cs typeface="Arial" pitchFamily="34" charset="0"/>
              </a:rPr>
              <a:t>://www.ibm.com/support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700"/>
            <a:ext cx="0" cy="0"/>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889" y="1219200"/>
            <a:ext cx="4401911" cy="460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8538961" cy="858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8000" b="0" smtClean="0">
                <a:solidFill>
                  <a:srgbClr val="FFFFFF"/>
                </a:solidFill>
                <a:effectLst>
                  <a:outerShdw blurRad="30000" dist="30000" dir="2700000">
                    <a:srgbClr val="000000">
                      <a:alpha val="50000"/>
                    </a:srgbClr>
                  </a:outerShdw>
                </a:effectLst>
                <a:latin typeface="Roboto-Light"/>
              </a:rPr>
              <a:t>London Public Library</a:t>
            </a:r>
            <a:endParaRPr lang="en-US" sz="8000" b="0">
              <a:solidFill>
                <a:srgbClr val="FFFFFF"/>
              </a:solidFill>
              <a:effectLst>
                <a:outerShdw blurRad="30000" dist="30000" dir="2700000">
                  <a:srgbClr val="000000">
                    <a:alpha val="50000"/>
                  </a:srgbClr>
                </a:outerShdw>
              </a:effectLst>
              <a:latin typeface="Roboto-Light"/>
            </a:endParaRPr>
          </a:p>
        </p:txBody>
      </p:sp>
    </p:spTree>
    <p:extLst>
      <p:ext uri="{BB962C8B-B14F-4D97-AF65-F5344CB8AC3E}">
        <p14:creationId xmlns:p14="http://schemas.microsoft.com/office/powerpoint/2010/main" val="1729787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2159000"/>
          </a:xfrm>
          <a:prstGeom prst="rect">
            <a:avLst/>
          </a:prstGeom>
        </p:spPr>
        <p:txBody>
          <a:bodyPr wrap="none" lIns="254000" tIns="0" rIns="254000" bIns="0" anchor="t"/>
          <a:lstStyle/>
          <a:p>
            <a:pPr algn="ctr"/>
            <a:r>
              <a:rPr lang="en-US" sz="5400" b="1">
                <a:solidFill>
                  <a:srgbClr val="026287"/>
                </a:solidFill>
                <a:latin typeface="Arial" pitchFamily="34" charset="0"/>
                <a:cs typeface="Arial" pitchFamily="34" charset="0"/>
              </a:rPr>
              <a:t>LONDON PUBLIC </a:t>
            </a:r>
            <a:r>
              <a:rPr lang="en-US" sz="5400" b="1" smtClean="0">
                <a:solidFill>
                  <a:srgbClr val="026287"/>
                </a:solidFill>
                <a:latin typeface="Arial" pitchFamily="34" charset="0"/>
                <a:cs typeface="Arial" pitchFamily="34" charset="0"/>
              </a:rPr>
              <a:t>LIBRARY</a:t>
            </a:r>
          </a:p>
          <a:p>
            <a:pPr algn="ctr"/>
            <a:r>
              <a:rPr lang="en-US" sz="5400" b="1" smtClean="0">
                <a:solidFill>
                  <a:srgbClr val="026287"/>
                </a:solidFill>
                <a:latin typeface="Arial" pitchFamily="34" charset="0"/>
                <a:cs typeface="Arial" pitchFamily="34" charset="0"/>
              </a:rPr>
              <a:t>“CATASTROPHIC” </a:t>
            </a:r>
            <a:r>
              <a:rPr lang="en-US" sz="5400" b="1">
                <a:solidFill>
                  <a:srgbClr val="026287"/>
                </a:solidFill>
                <a:latin typeface="Arial" pitchFamily="34" charset="0"/>
                <a:cs typeface="Arial" pitchFamily="34" charset="0"/>
              </a:rPr>
              <a:t>POWER </a:t>
            </a:r>
            <a:r>
              <a:rPr lang="en-US" sz="5400" b="1" smtClean="0">
                <a:solidFill>
                  <a:srgbClr val="026287"/>
                </a:solidFill>
                <a:latin typeface="Arial" pitchFamily="34" charset="0"/>
                <a:cs typeface="Arial" pitchFamily="34" charset="0"/>
              </a:rPr>
              <a:t>OUTAGE</a:t>
            </a:r>
            <a:endParaRPr lang="en-US" sz="5400" b="1">
              <a:solidFill>
                <a:srgbClr val="026287"/>
              </a:solidFill>
              <a:latin typeface="Arial" pitchFamily="34" charset="0"/>
              <a:cs typeface="Arial" pitchFamily="34" charset="0"/>
            </a:endParaRPr>
          </a:p>
        </p:txBody>
      </p:sp>
      <p:sp>
        <p:nvSpPr>
          <p:cNvPr id="4" name="TextBox 3"/>
          <p:cNvSpPr txBox="1"/>
          <p:nvPr/>
        </p:nvSpPr>
        <p:spPr>
          <a:xfrm>
            <a:off x="711200" y="2362200"/>
            <a:ext cx="12039600" cy="6794500"/>
          </a:xfrm>
          <a:prstGeom prst="rect">
            <a:avLst/>
          </a:prstGeom>
        </p:spPr>
        <p:txBody>
          <a:bodyPr wrap="square">
            <a:normAutofit lnSpcReduction="10000"/>
          </a:bodyPr>
          <a:lstStyle/>
          <a:p>
            <a:pPr marL="762000" indent="-762000" algn="l">
              <a:lnSpc>
                <a:spcPct val="128000"/>
              </a:lnSpc>
              <a:buFont typeface="Roboto-Light"/>
              <a:buChar char="•"/>
            </a:pPr>
            <a:endParaRPr lang="en-US" sz="4400" b="0" dirty="0" smtClean="0">
              <a:solidFill>
                <a:srgbClr val="000000"/>
              </a:solidFill>
              <a:latin typeface="Arial" pitchFamily="34" charset="0"/>
              <a:cs typeface="Arial" pitchFamily="34" charset="0"/>
            </a:endParaRPr>
          </a:p>
          <a:p>
            <a:pPr algn="l">
              <a:lnSpc>
                <a:spcPct val="128000"/>
              </a:lnSpc>
            </a:pPr>
            <a:r>
              <a:rPr lang="en-US" sz="4400" b="0" dirty="0" smtClean="0">
                <a:solidFill>
                  <a:srgbClr val="000000"/>
                </a:solidFill>
                <a:latin typeface="Arial" pitchFamily="34" charset="0"/>
                <a:cs typeface="Arial" pitchFamily="34" charset="0"/>
              </a:rPr>
              <a:t>What </a:t>
            </a:r>
            <a:r>
              <a:rPr lang="en-US" sz="4400" b="0" dirty="0">
                <a:solidFill>
                  <a:srgbClr val="000000"/>
                </a:solidFill>
                <a:latin typeface="Arial" pitchFamily="34" charset="0"/>
                <a:cs typeface="Arial" pitchFamily="34" charset="0"/>
              </a:rPr>
              <a:t>happened? 
How we </a:t>
            </a:r>
            <a:r>
              <a:rPr lang="en-US" sz="4400" b="0" dirty="0" smtClean="0">
                <a:solidFill>
                  <a:srgbClr val="000000"/>
                </a:solidFill>
                <a:latin typeface="Arial" pitchFamily="34" charset="0"/>
                <a:cs typeface="Arial" pitchFamily="34" charset="0"/>
              </a:rPr>
              <a:t>responded</a:t>
            </a:r>
            <a:r>
              <a:rPr lang="en-US" sz="4400" b="0" dirty="0">
                <a:solidFill>
                  <a:srgbClr val="000000"/>
                </a:solidFill>
                <a:latin typeface="Arial" pitchFamily="34" charset="0"/>
                <a:cs typeface="Arial" pitchFamily="34" charset="0"/>
              </a:rPr>
              <a:t>
What </a:t>
            </a:r>
            <a:r>
              <a:rPr lang="en-US" sz="4400" b="0" dirty="0" smtClean="0">
                <a:solidFill>
                  <a:srgbClr val="000000"/>
                </a:solidFill>
                <a:latin typeface="Arial" pitchFamily="34" charset="0"/>
                <a:cs typeface="Arial" pitchFamily="34" charset="0"/>
              </a:rPr>
              <a:t>did </a:t>
            </a:r>
            <a:r>
              <a:rPr lang="en-US" sz="4400" b="0" dirty="0">
                <a:solidFill>
                  <a:srgbClr val="000000"/>
                </a:solidFill>
                <a:latin typeface="Arial" pitchFamily="34" charset="0"/>
                <a:cs typeface="Arial" pitchFamily="34" charset="0"/>
              </a:rPr>
              <a:t>we do to recover </a:t>
            </a:r>
            <a:r>
              <a:rPr lang="en-US" sz="4400" b="0" dirty="0" smtClean="0">
                <a:solidFill>
                  <a:srgbClr val="000000"/>
                </a:solidFill>
                <a:latin typeface="Arial" pitchFamily="34" charset="0"/>
                <a:cs typeface="Arial" pitchFamily="34" charset="0"/>
              </a:rPr>
              <a:t>long-term?</a:t>
            </a:r>
          </a:p>
          <a:p>
            <a:pPr algn="l">
              <a:lnSpc>
                <a:spcPct val="128000"/>
              </a:lnSpc>
            </a:pPr>
            <a:r>
              <a:rPr lang="en-US" sz="4400" b="0" dirty="0">
                <a:solidFill>
                  <a:srgbClr val="000000"/>
                </a:solidFill>
                <a:latin typeface="Arial" pitchFamily="34" charset="0"/>
                <a:cs typeface="Arial" pitchFamily="34" charset="0"/>
              </a:rPr>
              <a:t>
Lessons Learned!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2159000"/>
          </a:xfrm>
          <a:prstGeom prst="rect">
            <a:avLst/>
          </a:prstGeom>
        </p:spPr>
        <p:txBody>
          <a:bodyPr wrap="none" lIns="254000" tIns="0" rIns="254000" bIns="0" anchor="t"/>
          <a:lstStyle/>
          <a:p>
            <a:pPr algn="ctr"/>
            <a:r>
              <a:rPr lang="en-US" sz="5400" b="1">
                <a:solidFill>
                  <a:srgbClr val="026287"/>
                </a:solidFill>
                <a:latin typeface="Arial" pitchFamily="34" charset="0"/>
                <a:cs typeface="Arial" pitchFamily="34" charset="0"/>
              </a:rPr>
              <a:t>LONDON PUBLIC </a:t>
            </a:r>
            <a:r>
              <a:rPr lang="en-US" sz="5400" b="1" smtClean="0">
                <a:solidFill>
                  <a:srgbClr val="026287"/>
                </a:solidFill>
                <a:latin typeface="Arial" pitchFamily="34" charset="0"/>
                <a:cs typeface="Arial" pitchFamily="34" charset="0"/>
              </a:rPr>
              <a:t>LIBRARY</a:t>
            </a:r>
          </a:p>
          <a:p>
            <a:pPr algn="ctr"/>
            <a:r>
              <a:rPr lang="en-US" sz="5400" b="1" smtClean="0">
                <a:solidFill>
                  <a:srgbClr val="026287"/>
                </a:solidFill>
                <a:latin typeface="Arial" pitchFamily="34" charset="0"/>
                <a:cs typeface="Arial" pitchFamily="34" charset="0"/>
              </a:rPr>
              <a:t>“CATASTROPHIC” </a:t>
            </a:r>
            <a:r>
              <a:rPr lang="en-US" sz="5400" b="1">
                <a:solidFill>
                  <a:srgbClr val="026287"/>
                </a:solidFill>
                <a:latin typeface="Arial" pitchFamily="34" charset="0"/>
                <a:cs typeface="Arial" pitchFamily="34" charset="0"/>
              </a:rPr>
              <a:t>POWER </a:t>
            </a:r>
            <a:r>
              <a:rPr lang="en-US" sz="5400" b="1" smtClean="0">
                <a:solidFill>
                  <a:srgbClr val="026287"/>
                </a:solidFill>
                <a:latin typeface="Arial" pitchFamily="34" charset="0"/>
                <a:cs typeface="Arial" pitchFamily="34" charset="0"/>
              </a:rPr>
              <a:t>OUTAGE</a:t>
            </a:r>
            <a:endParaRPr lang="en-US" sz="5400" b="1">
              <a:solidFill>
                <a:srgbClr val="026287"/>
              </a:solidFill>
              <a:latin typeface="Arial" pitchFamily="34" charset="0"/>
              <a:cs typeface="Arial" pitchFamily="34" charset="0"/>
            </a:endParaRPr>
          </a:p>
        </p:txBody>
      </p:sp>
      <p:sp>
        <p:nvSpPr>
          <p:cNvPr id="4" name="TextBox 3"/>
          <p:cNvSpPr txBox="1"/>
          <p:nvPr/>
        </p:nvSpPr>
        <p:spPr>
          <a:xfrm>
            <a:off x="1016000" y="2709081"/>
            <a:ext cx="11734800" cy="6794500"/>
          </a:xfrm>
          <a:prstGeom prst="rect">
            <a:avLst/>
          </a:prstGeom>
        </p:spPr>
        <p:txBody>
          <a:bodyPr wrap="square">
            <a:normAutofit/>
          </a:bodyPr>
          <a:lstStyle/>
          <a:p>
            <a:pPr>
              <a:lnSpc>
                <a:spcPct val="128000"/>
              </a:lnSpc>
            </a:pPr>
            <a:r>
              <a:rPr lang="en-US" sz="4400" b="0" smtClean="0">
                <a:solidFill>
                  <a:srgbClr val="000000"/>
                </a:solidFill>
                <a:latin typeface="Arial" pitchFamily="34" charset="0"/>
                <a:cs typeface="Arial" pitchFamily="34" charset="0"/>
              </a:rPr>
              <a:t>What </a:t>
            </a:r>
            <a:r>
              <a:rPr lang="en-US" sz="4400" b="0">
                <a:solidFill>
                  <a:srgbClr val="000000"/>
                </a:solidFill>
                <a:latin typeface="Arial" pitchFamily="34" charset="0"/>
                <a:cs typeface="Arial" pitchFamily="34" charset="0"/>
              </a:rPr>
              <a:t>happened? 
</a:t>
            </a:r>
            <a:r>
              <a:rPr lang="en-US" sz="4400" b="0" smtClean="0">
                <a:solidFill>
                  <a:srgbClr val="000000"/>
                </a:solidFill>
                <a:latin typeface="Arial" pitchFamily="34" charset="0"/>
                <a:cs typeface="Arial" pitchFamily="34" charset="0"/>
              </a:rPr>
              <a:t>	</a:t>
            </a:r>
            <a:r>
              <a:rPr lang="en-US" sz="3600" smtClean="0">
                <a:solidFill>
                  <a:srgbClr val="000000"/>
                </a:solidFill>
                <a:latin typeface="Arial" pitchFamily="34" charset="0"/>
                <a:cs typeface="Arial" pitchFamily="34" charset="0"/>
              </a:rPr>
              <a:t>Sudden </a:t>
            </a:r>
            <a:r>
              <a:rPr lang="en-US" sz="3600">
                <a:solidFill>
                  <a:srgbClr val="000000"/>
                </a:solidFill>
                <a:latin typeface="Arial" pitchFamily="34" charset="0"/>
                <a:cs typeface="Arial" pitchFamily="34" charset="0"/>
              </a:rPr>
              <a:t>and total power outage of </a:t>
            </a:r>
            <a:r>
              <a:rPr lang="en-US" sz="3600" smtClean="0">
                <a:solidFill>
                  <a:srgbClr val="000000"/>
                </a:solidFill>
                <a:latin typeface="Arial" pitchFamily="34" charset="0"/>
                <a:cs typeface="Arial" pitchFamily="34" charset="0"/>
              </a:rPr>
              <a:t>the power 	supply 	to </a:t>
            </a:r>
            <a:r>
              <a:rPr lang="en-US" sz="3600">
                <a:solidFill>
                  <a:srgbClr val="000000"/>
                </a:solidFill>
                <a:latin typeface="Arial" pitchFamily="34" charset="0"/>
                <a:cs typeface="Arial" pitchFamily="34" charset="0"/>
              </a:rPr>
              <a:t>the Central </a:t>
            </a:r>
            <a:r>
              <a:rPr lang="en-US" sz="3600" smtClean="0">
                <a:solidFill>
                  <a:srgbClr val="000000"/>
                </a:solidFill>
                <a:latin typeface="Arial" pitchFamily="34" charset="0"/>
                <a:cs typeface="Arial" pitchFamily="34" charset="0"/>
              </a:rPr>
              <a:t>Library</a:t>
            </a:r>
          </a:p>
          <a:p>
            <a:pPr>
              <a:lnSpc>
                <a:spcPct val="128000"/>
              </a:lnSpc>
            </a:pPr>
            <a:endParaRPr lang="en-US" sz="3600" smtClean="0">
              <a:solidFill>
                <a:srgbClr val="000000"/>
              </a:solidFill>
              <a:latin typeface="Arial" pitchFamily="34" charset="0"/>
              <a:cs typeface="Arial" pitchFamily="34" charset="0"/>
            </a:endParaRPr>
          </a:p>
          <a:p>
            <a:pPr>
              <a:lnSpc>
                <a:spcPct val="128000"/>
              </a:lnSpc>
            </a:pPr>
            <a:r>
              <a:rPr lang="en-US" sz="3600">
                <a:solidFill>
                  <a:srgbClr val="000000"/>
                </a:solidFill>
                <a:latin typeface="Arial" pitchFamily="34" charset="0"/>
                <a:cs typeface="Arial" pitchFamily="34" charset="0"/>
              </a:rPr>
              <a:t>	</a:t>
            </a:r>
            <a:r>
              <a:rPr lang="en-US" sz="3600" smtClean="0">
                <a:solidFill>
                  <a:srgbClr val="000000"/>
                </a:solidFill>
                <a:latin typeface="Arial" pitchFamily="34" charset="0"/>
                <a:cs typeface="Arial" pitchFamily="34" charset="0"/>
              </a:rPr>
              <a:t>Central </a:t>
            </a:r>
            <a:r>
              <a:rPr lang="en-US" sz="3600">
                <a:solidFill>
                  <a:srgbClr val="000000"/>
                </a:solidFill>
                <a:latin typeface="Arial" pitchFamily="34" charset="0"/>
                <a:cs typeface="Arial" pitchFamily="34" charset="0"/>
              </a:rPr>
              <a:t>Library is the services &amp; operations </a:t>
            </a:r>
            <a:r>
              <a:rPr lang="en-US" sz="3600" smtClean="0">
                <a:solidFill>
                  <a:srgbClr val="000000"/>
                </a:solidFill>
                <a:latin typeface="Arial" pitchFamily="34" charset="0"/>
                <a:cs typeface="Arial" pitchFamily="34" charset="0"/>
              </a:rPr>
              <a:t>	infrastructure </a:t>
            </a:r>
            <a:r>
              <a:rPr lang="en-US" sz="3600">
                <a:solidFill>
                  <a:srgbClr val="000000"/>
                </a:solidFill>
                <a:latin typeface="Arial" pitchFamily="34" charset="0"/>
                <a:cs typeface="Arial" pitchFamily="34" charset="0"/>
              </a:rPr>
              <a:t>hub for the system and a busy </a:t>
            </a:r>
            <a:r>
              <a:rPr lang="en-US" sz="3600" smtClean="0">
                <a:solidFill>
                  <a:srgbClr val="000000"/>
                </a:solidFill>
                <a:latin typeface="Arial" pitchFamily="34" charset="0"/>
                <a:cs typeface="Arial" pitchFamily="34" charset="0"/>
              </a:rPr>
              <a:t>	branch 	of </a:t>
            </a:r>
            <a:r>
              <a:rPr lang="en-US" sz="3600">
                <a:solidFill>
                  <a:srgbClr val="000000"/>
                </a:solidFill>
                <a:latin typeface="Arial" pitchFamily="34" charset="0"/>
                <a:cs typeface="Arial" pitchFamily="34" charset="0"/>
              </a:rPr>
              <a:t>1m visits per </a:t>
            </a:r>
            <a:r>
              <a:rPr lang="en-US" sz="3600" smtClean="0">
                <a:solidFill>
                  <a:srgbClr val="000000"/>
                </a:solidFill>
                <a:latin typeface="Arial" pitchFamily="34" charset="0"/>
                <a:cs typeface="Arial" pitchFamily="34" charset="0"/>
              </a:rPr>
              <a:t>year</a:t>
            </a:r>
            <a:endParaRPr lang="en-US" sz="36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58041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487680"/>
          </a:xfrm>
          <a:prstGeom prst="rect">
            <a:avLst/>
          </a:prstGeom>
        </p:spPr>
        <p:txBody>
          <a:bodyPr wrap="none" lIns="254000" tIns="0" rIns="254000" bIns="0" anchor="t"/>
          <a:lstStyle/>
          <a:p>
            <a:pPr algn="ctr"/>
            <a:r>
              <a:rPr lang="en-US" sz="6600" b="1" smtClean="0">
                <a:solidFill>
                  <a:srgbClr val="026287"/>
                </a:solidFill>
                <a:latin typeface="Roboto-Bold"/>
              </a:rPr>
              <a:t>HOW WE RESPONDED</a:t>
            </a:r>
            <a:endParaRPr lang="en-US" sz="6600" b="1">
              <a:solidFill>
                <a:srgbClr val="026287"/>
              </a:solidFill>
              <a:latin typeface="Roboto-Bold"/>
            </a:endParaRPr>
          </a:p>
        </p:txBody>
      </p:sp>
      <p:sp>
        <p:nvSpPr>
          <p:cNvPr id="4" name="TextBox 3"/>
          <p:cNvSpPr txBox="1"/>
          <p:nvPr/>
        </p:nvSpPr>
        <p:spPr>
          <a:xfrm>
            <a:off x="939800" y="2057400"/>
            <a:ext cx="11582400" cy="7205980"/>
          </a:xfrm>
          <a:prstGeom prst="rect">
            <a:avLst/>
          </a:prstGeom>
        </p:spPr>
        <p:txBody>
          <a:bodyPr wrap="square">
            <a:normAutofit/>
          </a:bodyPr>
          <a:lstStyle/>
          <a:p>
            <a:pPr algn="l">
              <a:lnSpc>
                <a:spcPct val="80000"/>
              </a:lnSpc>
            </a:pPr>
            <a:r>
              <a:rPr lang="en-US" sz="4400" b="0" smtClean="0">
                <a:solidFill>
                  <a:srgbClr val="000000"/>
                </a:solidFill>
                <a:latin typeface="Arial" pitchFamily="34" charset="0"/>
                <a:cs typeface="Arial" pitchFamily="34" charset="0"/>
              </a:rPr>
              <a:t>TRIAGE </a:t>
            </a:r>
            <a:r>
              <a:rPr lang="en-US" sz="4400" b="0">
                <a:solidFill>
                  <a:srgbClr val="000000"/>
                </a:solidFill>
                <a:latin typeface="Arial" pitchFamily="34" charset="0"/>
                <a:cs typeface="Arial" pitchFamily="34" charset="0"/>
              </a:rPr>
              <a:t>ACTIONS</a:t>
            </a:r>
            <a:r>
              <a:rPr lang="en-US" sz="3600" b="0">
                <a:solidFill>
                  <a:srgbClr val="000000"/>
                </a:solidFill>
                <a:latin typeface="Arial" pitchFamily="34" charset="0"/>
                <a:cs typeface="Arial" pitchFamily="34" charset="0"/>
              </a:rPr>
              <a:t>
</a:t>
            </a:r>
            <a:endParaRPr lang="en-US" sz="3600" b="0" smtClean="0">
              <a:solidFill>
                <a:srgbClr val="000000"/>
              </a:solidFill>
              <a:latin typeface="Arial" pitchFamily="34" charset="0"/>
              <a:cs typeface="Arial" pitchFamily="34" charset="0"/>
            </a:endParaRPr>
          </a:p>
          <a:p>
            <a:pPr algn="l">
              <a:lnSpc>
                <a:spcPct val="80000"/>
              </a:lnSpc>
            </a:pPr>
            <a:r>
              <a:rPr lang="en-US" sz="3600" b="0" smtClean="0">
                <a:solidFill>
                  <a:srgbClr val="000000"/>
                </a:solidFill>
                <a:latin typeface="Arial" pitchFamily="34" charset="0"/>
                <a:cs typeface="Arial" pitchFamily="34" charset="0"/>
              </a:rPr>
              <a:t>	Closed </a:t>
            </a:r>
            <a:r>
              <a:rPr lang="en-US" sz="3600" b="0">
                <a:solidFill>
                  <a:srgbClr val="000000"/>
                </a:solidFill>
                <a:latin typeface="Arial" pitchFamily="34" charset="0"/>
                <a:cs typeface="Arial" pitchFamily="34" charset="0"/>
              </a:rPr>
              <a:t>Central immediately to determine scope of </a:t>
            </a:r>
            <a:r>
              <a:rPr lang="en-US" sz="3600" b="0" smtClean="0">
                <a:solidFill>
                  <a:srgbClr val="000000"/>
                </a:solidFill>
                <a:latin typeface="Arial" pitchFamily="34" charset="0"/>
                <a:cs typeface="Arial" pitchFamily="34" charset="0"/>
              </a:rPr>
              <a:t>	issue </a:t>
            </a:r>
            <a:r>
              <a:rPr lang="en-US" sz="3600" b="0">
                <a:solidFill>
                  <a:srgbClr val="000000"/>
                </a:solidFill>
                <a:latin typeface="Arial" pitchFamily="34" charset="0"/>
                <a:cs typeface="Arial" pitchFamily="34" charset="0"/>
              </a:rPr>
              <a:t>and possible solutions
</a:t>
            </a:r>
            <a:endParaRPr lang="en-US" sz="3600" b="0" smtClean="0">
              <a:solidFill>
                <a:srgbClr val="000000"/>
              </a:solidFill>
              <a:latin typeface="Arial" pitchFamily="34" charset="0"/>
              <a:cs typeface="Arial" pitchFamily="34" charset="0"/>
            </a:endParaRPr>
          </a:p>
          <a:p>
            <a:pPr algn="l">
              <a:lnSpc>
                <a:spcPct val="80000"/>
              </a:lnSpc>
            </a:pPr>
            <a:r>
              <a:rPr lang="en-US" sz="3600" b="0" smtClean="0">
                <a:solidFill>
                  <a:srgbClr val="000000"/>
                </a:solidFill>
                <a:latin typeface="Arial" pitchFamily="34" charset="0"/>
                <a:cs typeface="Arial" pitchFamily="34" charset="0"/>
              </a:rPr>
              <a:t>	Made </a:t>
            </a:r>
            <a:r>
              <a:rPr lang="en-US" sz="3600" b="0">
                <a:solidFill>
                  <a:srgbClr val="000000"/>
                </a:solidFill>
                <a:latin typeface="Arial" pitchFamily="34" charset="0"/>
                <a:cs typeface="Arial" pitchFamily="34" charset="0"/>
              </a:rPr>
              <a:t>staffing determinations for day one
</a:t>
            </a:r>
            <a:endParaRPr lang="en-US" sz="3600" b="0" smtClean="0">
              <a:solidFill>
                <a:srgbClr val="000000"/>
              </a:solidFill>
              <a:latin typeface="Arial" pitchFamily="34" charset="0"/>
              <a:cs typeface="Arial" pitchFamily="34" charset="0"/>
            </a:endParaRPr>
          </a:p>
          <a:p>
            <a:pPr algn="l">
              <a:lnSpc>
                <a:spcPct val="80000"/>
              </a:lnSpc>
            </a:pPr>
            <a:r>
              <a:rPr lang="en-US" sz="3600" b="0" smtClean="0">
                <a:solidFill>
                  <a:srgbClr val="000000"/>
                </a:solidFill>
                <a:latin typeface="Arial" pitchFamily="34" charset="0"/>
                <a:cs typeface="Arial" pitchFamily="34" charset="0"/>
              </a:rPr>
              <a:t>	Contacted </a:t>
            </a:r>
            <a:r>
              <a:rPr lang="en-US" sz="3600" b="0">
                <a:solidFill>
                  <a:srgbClr val="000000"/>
                </a:solidFill>
                <a:latin typeface="Arial" pitchFamily="34" charset="0"/>
                <a:cs typeface="Arial" pitchFamily="34" charset="0"/>
              </a:rPr>
              <a:t>staff and volunteers
</a:t>
            </a:r>
            <a:endParaRPr lang="en-US" sz="3600" b="0" smtClean="0">
              <a:solidFill>
                <a:srgbClr val="000000"/>
              </a:solidFill>
              <a:latin typeface="Arial" pitchFamily="34" charset="0"/>
              <a:cs typeface="Arial" pitchFamily="34" charset="0"/>
            </a:endParaRPr>
          </a:p>
          <a:p>
            <a:pPr algn="l">
              <a:lnSpc>
                <a:spcPct val="80000"/>
              </a:lnSpc>
            </a:pPr>
            <a:r>
              <a:rPr lang="en-US" sz="3600" b="0" smtClean="0">
                <a:solidFill>
                  <a:srgbClr val="000000"/>
                </a:solidFill>
                <a:latin typeface="Arial" pitchFamily="34" charset="0"/>
                <a:cs typeface="Arial" pitchFamily="34" charset="0"/>
              </a:rPr>
              <a:t>	Launched </a:t>
            </a:r>
            <a:r>
              <a:rPr lang="en-US" sz="3600" b="0">
                <a:solidFill>
                  <a:srgbClr val="000000"/>
                </a:solidFill>
                <a:latin typeface="Arial" pitchFamily="34" charset="0"/>
                <a:cs typeface="Arial" pitchFamily="34" charset="0"/>
              </a:rPr>
              <a:t>Crisis Communications Plan
</a:t>
            </a:r>
            <a:endParaRPr lang="en-US" sz="3600" b="0" smtClean="0">
              <a:solidFill>
                <a:srgbClr val="000000"/>
              </a:solidFill>
              <a:latin typeface="Arial" pitchFamily="34" charset="0"/>
              <a:cs typeface="Arial" pitchFamily="34" charset="0"/>
            </a:endParaRPr>
          </a:p>
          <a:p>
            <a:pPr algn="l">
              <a:lnSpc>
                <a:spcPct val="80000"/>
              </a:lnSpc>
            </a:pPr>
            <a:r>
              <a:rPr lang="en-US" sz="3600" b="0" smtClean="0">
                <a:solidFill>
                  <a:srgbClr val="000000"/>
                </a:solidFill>
                <a:latin typeface="Arial" pitchFamily="34" charset="0"/>
                <a:cs typeface="Arial" pitchFamily="34" charset="0"/>
              </a:rPr>
              <a:t>	Advised </a:t>
            </a:r>
            <a:r>
              <a:rPr lang="en-US" sz="3600" b="0">
                <a:solidFill>
                  <a:srgbClr val="000000"/>
                </a:solidFill>
                <a:latin typeface="Arial" pitchFamily="34" charset="0"/>
                <a:cs typeface="Arial" pitchFamily="34" charset="0"/>
              </a:rPr>
              <a:t>stakeholders, including tenants and III </a:t>
            </a:r>
            <a:r>
              <a:rPr lang="en-US" sz="3600" b="0" smtClean="0">
                <a:solidFill>
                  <a:srgbClr val="000000"/>
                </a:solidFill>
                <a:latin typeface="Arial" pitchFamily="34" charset="0"/>
                <a:cs typeface="Arial" pitchFamily="34" charset="0"/>
              </a:rPr>
              <a:t>	Sierra </a:t>
            </a:r>
            <a:r>
              <a:rPr lang="en-US" sz="3600" b="0">
                <a:solidFill>
                  <a:srgbClr val="000000"/>
                </a:solidFill>
                <a:latin typeface="Arial" pitchFamily="34" charset="0"/>
                <a:cs typeface="Arial" pitchFamily="34" charset="0"/>
              </a:rPr>
              <a:t>partners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487680"/>
          </a:xfrm>
          <a:prstGeom prst="rect">
            <a:avLst/>
          </a:prstGeom>
        </p:spPr>
        <p:txBody>
          <a:bodyPr wrap="none" lIns="254000" tIns="0" rIns="254000" bIns="0" anchor="t"/>
          <a:lstStyle/>
          <a:p>
            <a:pPr algn="ctr"/>
            <a:r>
              <a:rPr lang="en-US" sz="6600" b="1" smtClean="0">
                <a:solidFill>
                  <a:srgbClr val="026287"/>
                </a:solidFill>
                <a:latin typeface="Roboto-Bold"/>
              </a:rPr>
              <a:t>HOW WE RESPONDED</a:t>
            </a:r>
            <a:endParaRPr lang="en-US" sz="6600" b="1">
              <a:solidFill>
                <a:srgbClr val="026287"/>
              </a:solidFill>
              <a:latin typeface="Roboto-Bold"/>
            </a:endParaRPr>
          </a:p>
        </p:txBody>
      </p:sp>
      <p:sp>
        <p:nvSpPr>
          <p:cNvPr id="4" name="TextBox 3"/>
          <p:cNvSpPr txBox="1"/>
          <p:nvPr/>
        </p:nvSpPr>
        <p:spPr>
          <a:xfrm>
            <a:off x="939800" y="2057400"/>
            <a:ext cx="11582400" cy="7205980"/>
          </a:xfrm>
          <a:prstGeom prst="rect">
            <a:avLst/>
          </a:prstGeom>
        </p:spPr>
        <p:txBody>
          <a:bodyPr wrap="square">
            <a:normAutofit/>
          </a:bodyPr>
          <a:lstStyle/>
          <a:p>
            <a:pPr>
              <a:lnSpc>
                <a:spcPct val="80000"/>
              </a:lnSpc>
            </a:pPr>
            <a:r>
              <a:rPr lang="en-US" sz="4400" b="0" smtClean="0">
                <a:solidFill>
                  <a:srgbClr val="000000"/>
                </a:solidFill>
                <a:latin typeface="Arial" pitchFamily="34" charset="0"/>
                <a:cs typeface="Arial" pitchFamily="34" charset="0"/>
              </a:rPr>
              <a:t>TRIAGE </a:t>
            </a:r>
            <a:r>
              <a:rPr lang="en-US" sz="4400" b="0">
                <a:solidFill>
                  <a:srgbClr val="000000"/>
                </a:solidFill>
                <a:latin typeface="Arial" pitchFamily="34" charset="0"/>
                <a:cs typeface="Arial" pitchFamily="34" charset="0"/>
              </a:rPr>
              <a:t>ACTIONS</a:t>
            </a:r>
            <a:r>
              <a:rPr lang="en-US" sz="3600" b="0">
                <a:solidFill>
                  <a:srgbClr val="000000"/>
                </a:solidFill>
                <a:latin typeface="Arial" pitchFamily="34" charset="0"/>
                <a:cs typeface="Arial" pitchFamily="34" charset="0"/>
              </a:rPr>
              <a:t>
</a:t>
            </a:r>
            <a:endParaRPr lang="en-US" sz="3600" b="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Worked </a:t>
            </a:r>
            <a:r>
              <a:rPr lang="en-US" sz="3600">
                <a:solidFill>
                  <a:srgbClr val="000000"/>
                </a:solidFill>
                <a:latin typeface="Arial" pitchFamily="34" charset="0"/>
                <a:cs typeface="Arial" pitchFamily="34" charset="0"/>
              </a:rPr>
              <a:t>with electrical contractors and City of </a:t>
            </a:r>
            <a:r>
              <a:rPr lang="en-US" sz="3600" smtClean="0">
                <a:solidFill>
                  <a:srgbClr val="000000"/>
                </a:solidFill>
                <a:latin typeface="Arial" pitchFamily="34" charset="0"/>
                <a:cs typeface="Arial" pitchFamily="34" charset="0"/>
              </a:rPr>
              <a:t>	London </a:t>
            </a:r>
            <a:r>
              <a:rPr lang="en-US" sz="3600">
                <a:solidFill>
                  <a:srgbClr val="000000"/>
                </a:solidFill>
                <a:latin typeface="Arial" pitchFamily="34" charset="0"/>
                <a:cs typeface="Arial" pitchFamily="34" charset="0"/>
              </a:rPr>
              <a:t>engineers to determine scope of problem
</a:t>
            </a: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Tested </a:t>
            </a:r>
            <a:r>
              <a:rPr lang="en-US" sz="3600">
                <a:solidFill>
                  <a:srgbClr val="000000"/>
                </a:solidFill>
                <a:latin typeface="Arial" pitchFamily="34" charset="0"/>
                <a:cs typeface="Arial" pitchFamily="34" charset="0"/>
              </a:rPr>
              <a:t>a repair solution (not </a:t>
            </a:r>
            <a:r>
              <a:rPr lang="en-US" sz="3600" smtClean="0">
                <a:solidFill>
                  <a:srgbClr val="000000"/>
                </a:solidFill>
                <a:latin typeface="Arial" pitchFamily="34" charset="0"/>
                <a:cs typeface="Arial" pitchFamily="34" charset="0"/>
              </a:rPr>
              <a:t>feasible)</a:t>
            </a:r>
          </a:p>
          <a:p>
            <a:pPr>
              <a:lnSpc>
                <a:spcPct val="80000"/>
              </a:lnSpc>
            </a:pPr>
            <a:r>
              <a:rPr lang="en-US" sz="3600">
                <a:solidFill>
                  <a:srgbClr val="000000"/>
                </a:solidFill>
                <a:latin typeface="Arial" pitchFamily="34" charset="0"/>
                <a:cs typeface="Arial" pitchFamily="34" charset="0"/>
              </a:rPr>
              <a:t>
</a:t>
            </a:r>
            <a:r>
              <a:rPr lang="en-US" sz="3600" smtClean="0">
                <a:solidFill>
                  <a:srgbClr val="000000"/>
                </a:solidFill>
                <a:latin typeface="Arial" pitchFamily="34" charset="0"/>
                <a:cs typeface="Arial" pitchFamily="34" charset="0"/>
              </a:rPr>
              <a:t>	Launched </a:t>
            </a:r>
            <a:r>
              <a:rPr lang="en-US" sz="3600">
                <a:solidFill>
                  <a:srgbClr val="000000"/>
                </a:solidFill>
                <a:latin typeface="Arial" pitchFamily="34" charset="0"/>
                <a:cs typeface="Arial" pitchFamily="34" charset="0"/>
              </a:rPr>
              <a:t>IT Disaster Recovery Plan Protocols</a:t>
            </a:r>
          </a:p>
          <a:p>
            <a:pPr algn="l">
              <a:lnSpc>
                <a:spcPct val="80000"/>
              </a:lnSpc>
            </a:pPr>
            <a:endParaRPr lang="en-US" sz="3600" b="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9590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487680"/>
          </a:xfrm>
          <a:prstGeom prst="rect">
            <a:avLst/>
          </a:prstGeom>
        </p:spPr>
        <p:txBody>
          <a:bodyPr wrap="none" lIns="254000" tIns="0" rIns="254000" bIns="0" anchor="t"/>
          <a:lstStyle/>
          <a:p>
            <a:pPr algn="ctr"/>
            <a:r>
              <a:rPr lang="en-US" sz="6600" b="1" smtClean="0">
                <a:solidFill>
                  <a:srgbClr val="026287"/>
                </a:solidFill>
                <a:latin typeface="Roboto-Bold"/>
              </a:rPr>
              <a:t>HOW WE RESPONDED</a:t>
            </a:r>
            <a:endParaRPr lang="en-US" sz="6600" b="1">
              <a:solidFill>
                <a:srgbClr val="026287"/>
              </a:solidFill>
              <a:latin typeface="Roboto-Bold"/>
            </a:endParaRPr>
          </a:p>
        </p:txBody>
      </p:sp>
      <p:sp>
        <p:nvSpPr>
          <p:cNvPr id="4" name="TextBox 3"/>
          <p:cNvSpPr txBox="1"/>
          <p:nvPr/>
        </p:nvSpPr>
        <p:spPr>
          <a:xfrm>
            <a:off x="939800" y="2057400"/>
            <a:ext cx="11582400" cy="7205980"/>
          </a:xfrm>
          <a:prstGeom prst="rect">
            <a:avLst/>
          </a:prstGeom>
        </p:spPr>
        <p:txBody>
          <a:bodyPr wrap="square">
            <a:normAutofit/>
          </a:bodyPr>
          <a:lstStyle/>
          <a:p>
            <a:pPr>
              <a:lnSpc>
                <a:spcPct val="80000"/>
              </a:lnSpc>
            </a:pPr>
            <a:r>
              <a:rPr lang="en-US" sz="4400" smtClean="0">
                <a:solidFill>
                  <a:srgbClr val="000000"/>
                </a:solidFill>
                <a:latin typeface="Arial" pitchFamily="34" charset="0"/>
                <a:cs typeface="Arial" pitchFamily="34" charset="0"/>
              </a:rPr>
              <a:t>BUSINESS CONTINUITY ACTIONS</a:t>
            </a:r>
            <a:r>
              <a:rPr lang="en-US" sz="3600" b="0">
                <a:solidFill>
                  <a:srgbClr val="000000"/>
                </a:solidFill>
                <a:latin typeface="Arial" pitchFamily="34" charset="0"/>
                <a:cs typeface="Arial" pitchFamily="34" charset="0"/>
              </a:rPr>
              <a:t>
</a:t>
            </a:r>
            <a:endParaRPr lang="en-US" sz="3600" b="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Worked </a:t>
            </a:r>
            <a:r>
              <a:rPr lang="en-US" sz="3600">
                <a:solidFill>
                  <a:srgbClr val="000000"/>
                </a:solidFill>
                <a:latin typeface="Arial" pitchFamily="34" charset="0"/>
                <a:cs typeface="Arial" pitchFamily="34" charset="0"/>
              </a:rPr>
              <a:t>with adjacent mall to establish a “Pop Up” </a:t>
            </a:r>
            <a:r>
              <a:rPr lang="en-US" sz="3600" smtClean="0">
                <a:solidFill>
                  <a:srgbClr val="000000"/>
                </a:solidFill>
                <a:latin typeface="Arial" pitchFamily="34" charset="0"/>
                <a:cs typeface="Arial" pitchFamily="34" charset="0"/>
              </a:rPr>
              <a:t>	Library </a:t>
            </a:r>
            <a:r>
              <a:rPr lang="en-US" sz="3600">
                <a:solidFill>
                  <a:srgbClr val="000000"/>
                </a:solidFill>
                <a:latin typeface="Arial" pitchFamily="34" charset="0"/>
                <a:cs typeface="Arial" pitchFamily="34" charset="0"/>
              </a:rPr>
              <a:t>to provide holds pick up, selected high </a:t>
            </a:r>
            <a:r>
              <a:rPr lang="en-US" sz="3600" smtClean="0">
                <a:solidFill>
                  <a:srgbClr val="000000"/>
                </a:solidFill>
                <a:latin typeface="Arial" pitchFamily="34" charset="0"/>
                <a:cs typeface="Arial" pitchFamily="34" charset="0"/>
              </a:rPr>
              <a:t>	demand collections</a:t>
            </a:r>
          </a:p>
          <a:p>
            <a:pPr>
              <a:lnSpc>
                <a:spcPct val="80000"/>
              </a:lnSpc>
            </a:pP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Moved </a:t>
            </a:r>
            <a:r>
              <a:rPr lang="en-US" sz="3600">
                <a:solidFill>
                  <a:srgbClr val="000000"/>
                </a:solidFill>
                <a:latin typeface="Arial" pitchFamily="34" charset="0"/>
                <a:cs typeface="Arial" pitchFamily="34" charset="0"/>
              </a:rPr>
              <a:t>IT operations to IT Disaster Recovery Site at </a:t>
            </a:r>
            <a:r>
              <a:rPr lang="en-US" sz="3600" smtClean="0">
                <a:solidFill>
                  <a:srgbClr val="000000"/>
                </a:solidFill>
                <a:latin typeface="Arial" pitchFamily="34" charset="0"/>
                <a:cs typeface="Arial" pitchFamily="34" charset="0"/>
              </a:rPr>
              <a:t>	a </a:t>
            </a:r>
            <a:r>
              <a:rPr lang="en-US" sz="3600">
                <a:solidFill>
                  <a:srgbClr val="000000"/>
                </a:solidFill>
                <a:latin typeface="Arial" pitchFamily="34" charset="0"/>
                <a:cs typeface="Arial" pitchFamily="34" charset="0"/>
              </a:rPr>
              <a:t>branch library
</a:t>
            </a:r>
            <a:r>
              <a:rPr lang="en-US" sz="3600" smtClean="0">
                <a:solidFill>
                  <a:srgbClr val="000000"/>
                </a:solidFill>
                <a:latin typeface="Arial" pitchFamily="34" charset="0"/>
                <a:cs typeface="Arial" pitchFamily="34" charset="0"/>
              </a:rPr>
              <a:t>	</a:t>
            </a:r>
          </a:p>
          <a:p>
            <a:pPr>
              <a:lnSpc>
                <a:spcPct val="80000"/>
              </a:lnSpc>
            </a:pPr>
            <a:r>
              <a:rPr lang="en-US" sz="3600" smtClean="0">
                <a:solidFill>
                  <a:srgbClr val="000000"/>
                </a:solidFill>
                <a:latin typeface="Arial" pitchFamily="34" charset="0"/>
                <a:cs typeface="Arial" pitchFamily="34" charset="0"/>
              </a:rPr>
              <a:t>	Moved </a:t>
            </a:r>
            <a:r>
              <a:rPr lang="en-US" sz="3600">
                <a:solidFill>
                  <a:srgbClr val="000000"/>
                </a:solidFill>
                <a:latin typeface="Arial" pitchFamily="34" charset="0"/>
                <a:cs typeface="Arial" pitchFamily="34" charset="0"/>
              </a:rPr>
              <a:t>Financial Services, inc. payroll, to IT </a:t>
            </a:r>
            <a:r>
              <a:rPr lang="en-US" sz="3600" smtClean="0">
                <a:solidFill>
                  <a:srgbClr val="000000"/>
                </a:solidFill>
                <a:latin typeface="Arial" pitchFamily="34" charset="0"/>
                <a:cs typeface="Arial" pitchFamily="34" charset="0"/>
              </a:rPr>
              <a:t>	Disaster </a:t>
            </a:r>
            <a:r>
              <a:rPr lang="en-US" sz="3600">
                <a:solidFill>
                  <a:srgbClr val="000000"/>
                </a:solidFill>
                <a:latin typeface="Arial" pitchFamily="34" charset="0"/>
                <a:cs typeface="Arial" pitchFamily="34" charset="0"/>
              </a:rPr>
              <a:t>Recovery Site
</a:t>
            </a: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Redeployed </a:t>
            </a:r>
            <a:r>
              <a:rPr lang="en-US" sz="3600">
                <a:solidFill>
                  <a:srgbClr val="000000"/>
                </a:solidFill>
                <a:latin typeface="Arial" pitchFamily="34" charset="0"/>
                <a:cs typeface="Arial" pitchFamily="34" charset="0"/>
              </a:rPr>
              <a:t>employees to Pop Up and branches</a:t>
            </a:r>
          </a:p>
          <a:p>
            <a:pPr>
              <a:lnSpc>
                <a:spcPct val="80000"/>
              </a:lnSpc>
            </a:pPr>
            <a:endParaRPr lang="en-US" sz="3600">
              <a:solidFill>
                <a:srgbClr val="000000"/>
              </a:solidFill>
              <a:effectLst>
                <a:outerShdw blurRad="30000" dist="30000" dir="2700000">
                  <a:srgbClr val="000000">
                    <a:alpha val="50000"/>
                  </a:srgbClr>
                </a:outerShdw>
              </a:effectLst>
              <a:latin typeface="Roboto-Light"/>
            </a:endParaRPr>
          </a:p>
          <a:p>
            <a:pPr>
              <a:lnSpc>
                <a:spcPct val="80000"/>
              </a:lnSpc>
            </a:pPr>
            <a:endParaRPr lang="en-US" sz="3600" b="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0161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487680"/>
          </a:xfrm>
          <a:prstGeom prst="rect">
            <a:avLst/>
          </a:prstGeom>
        </p:spPr>
        <p:txBody>
          <a:bodyPr wrap="none" lIns="254000" tIns="0" rIns="254000" bIns="0" anchor="t"/>
          <a:lstStyle/>
          <a:p>
            <a:pPr algn="ctr"/>
            <a:r>
              <a:rPr lang="en-US" sz="6600" b="1" smtClean="0">
                <a:solidFill>
                  <a:srgbClr val="026287"/>
                </a:solidFill>
                <a:latin typeface="Roboto-Bold"/>
              </a:rPr>
              <a:t>HOW WE RESPONDED</a:t>
            </a:r>
            <a:endParaRPr lang="en-US" sz="6600" b="1">
              <a:solidFill>
                <a:srgbClr val="026287"/>
              </a:solidFill>
              <a:latin typeface="Roboto-Bold"/>
            </a:endParaRPr>
          </a:p>
        </p:txBody>
      </p:sp>
      <p:sp>
        <p:nvSpPr>
          <p:cNvPr id="4" name="TextBox 3"/>
          <p:cNvSpPr txBox="1"/>
          <p:nvPr/>
        </p:nvSpPr>
        <p:spPr>
          <a:xfrm>
            <a:off x="939800" y="2057400"/>
            <a:ext cx="11582400" cy="7205980"/>
          </a:xfrm>
          <a:prstGeom prst="rect">
            <a:avLst/>
          </a:prstGeom>
        </p:spPr>
        <p:txBody>
          <a:bodyPr wrap="square">
            <a:normAutofit/>
          </a:bodyPr>
          <a:lstStyle/>
          <a:p>
            <a:pPr>
              <a:lnSpc>
                <a:spcPct val="80000"/>
              </a:lnSpc>
            </a:pPr>
            <a:r>
              <a:rPr lang="en-US" sz="4400" smtClean="0">
                <a:solidFill>
                  <a:srgbClr val="000000"/>
                </a:solidFill>
                <a:latin typeface="Arial" pitchFamily="34" charset="0"/>
                <a:cs typeface="Arial" pitchFamily="34" charset="0"/>
              </a:rPr>
              <a:t>BUSINESS CONTINUITY ACTIONS</a:t>
            </a:r>
            <a:r>
              <a:rPr lang="en-US" sz="3600" b="0">
                <a:solidFill>
                  <a:srgbClr val="000000"/>
                </a:solidFill>
                <a:latin typeface="Arial" pitchFamily="34" charset="0"/>
                <a:cs typeface="Arial" pitchFamily="34" charset="0"/>
              </a:rPr>
              <a:t>
</a:t>
            </a:r>
            <a:endParaRPr lang="en-US" sz="3600" b="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Worked </a:t>
            </a:r>
            <a:r>
              <a:rPr lang="en-US" sz="3600">
                <a:solidFill>
                  <a:srgbClr val="000000"/>
                </a:solidFill>
                <a:latin typeface="Arial" pitchFamily="34" charset="0"/>
                <a:cs typeface="Arial" pitchFamily="34" charset="0"/>
              </a:rPr>
              <a:t>with City of London to restore system-wide </a:t>
            </a:r>
            <a:r>
              <a:rPr lang="en-US" sz="3600" smtClean="0">
                <a:solidFill>
                  <a:srgbClr val="000000"/>
                </a:solidFill>
                <a:latin typeface="Arial" pitchFamily="34" charset="0"/>
                <a:cs typeface="Arial" pitchFamily="34" charset="0"/>
              </a:rPr>
              <a:t>	VOIP </a:t>
            </a:r>
            <a:r>
              <a:rPr lang="en-US" sz="3600">
                <a:solidFill>
                  <a:srgbClr val="000000"/>
                </a:solidFill>
                <a:latin typeface="Arial" pitchFamily="34" charset="0"/>
                <a:cs typeface="Arial" pitchFamily="34" charset="0"/>
              </a:rPr>
              <a:t>phone services at branches via a branch
</a:t>
            </a: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Moved </a:t>
            </a:r>
            <a:r>
              <a:rPr lang="en-US" sz="3600">
                <a:solidFill>
                  <a:srgbClr val="000000"/>
                </a:solidFill>
                <a:latin typeface="Arial" pitchFamily="34" charset="0"/>
                <a:cs typeface="Arial" pitchFamily="34" charset="0"/>
              </a:rPr>
              <a:t>all events/booked meetings to branch library </a:t>
            </a:r>
            <a:r>
              <a:rPr lang="en-US" sz="3600" smtClean="0">
                <a:solidFill>
                  <a:srgbClr val="000000"/>
                </a:solidFill>
                <a:latin typeface="Arial" pitchFamily="34" charset="0"/>
                <a:cs typeface="Arial" pitchFamily="34" charset="0"/>
              </a:rPr>
              <a:t>	locations</a:t>
            </a:r>
            <a:r>
              <a:rPr lang="en-US" sz="3600">
                <a:solidFill>
                  <a:srgbClr val="000000"/>
                </a:solidFill>
                <a:latin typeface="Arial" pitchFamily="34" charset="0"/>
                <a:cs typeface="Arial" pitchFamily="34" charset="0"/>
              </a:rPr>
              <a:t>
</a:t>
            </a: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Changed </a:t>
            </a:r>
            <a:r>
              <a:rPr lang="en-US" sz="3600">
                <a:solidFill>
                  <a:srgbClr val="000000"/>
                </a:solidFill>
                <a:latin typeface="Arial" pitchFamily="34" charset="0"/>
                <a:cs typeface="Arial" pitchFamily="34" charset="0"/>
              </a:rPr>
              <a:t>hours of Friends of the Library Bookstore
</a:t>
            </a:r>
            <a:endParaRPr lang="en-US" sz="3600" smtClean="0">
              <a:solidFill>
                <a:srgbClr val="000000"/>
              </a:solidFill>
              <a:latin typeface="Arial" pitchFamily="34" charset="0"/>
              <a:cs typeface="Arial" pitchFamily="34" charset="0"/>
            </a:endParaRPr>
          </a:p>
          <a:p>
            <a:pPr>
              <a:lnSpc>
                <a:spcPct val="80000"/>
              </a:lnSpc>
            </a:pPr>
            <a:r>
              <a:rPr lang="en-US" sz="3600" smtClean="0">
                <a:solidFill>
                  <a:srgbClr val="000000"/>
                </a:solidFill>
                <a:latin typeface="Arial" pitchFamily="34" charset="0"/>
                <a:cs typeface="Arial" pitchFamily="34" charset="0"/>
              </a:rPr>
              <a:t>	Used </a:t>
            </a:r>
            <a:r>
              <a:rPr lang="en-US" sz="3600">
                <a:solidFill>
                  <a:srgbClr val="000000"/>
                </a:solidFill>
                <a:latin typeface="Arial" pitchFamily="34" charset="0"/>
                <a:cs typeface="Arial" pitchFamily="34" charset="0"/>
              </a:rPr>
              <a:t>a generator to provide power to Central to </a:t>
            </a:r>
            <a:r>
              <a:rPr lang="en-US" sz="3600" smtClean="0">
                <a:solidFill>
                  <a:srgbClr val="000000"/>
                </a:solidFill>
                <a:latin typeface="Arial" pitchFamily="34" charset="0"/>
                <a:cs typeface="Arial" pitchFamily="34" charset="0"/>
              </a:rPr>
              <a:t>	offer </a:t>
            </a:r>
            <a:r>
              <a:rPr lang="en-US" sz="3600">
                <a:solidFill>
                  <a:srgbClr val="000000"/>
                </a:solidFill>
                <a:latin typeface="Arial" pitchFamily="34" charset="0"/>
                <a:cs typeface="Arial" pitchFamily="34" charset="0"/>
              </a:rPr>
              <a:t>limited daily hours of service</a:t>
            </a:r>
          </a:p>
          <a:p>
            <a:pPr>
              <a:lnSpc>
                <a:spcPct val="80000"/>
              </a:lnSpc>
            </a:pPr>
            <a:endParaRPr lang="en-US" sz="3600">
              <a:solidFill>
                <a:srgbClr val="000000"/>
              </a:solidFill>
              <a:effectLst>
                <a:outerShdw blurRad="30000" dist="30000" dir="2700000">
                  <a:srgbClr val="000000">
                    <a:alpha val="50000"/>
                  </a:srgbClr>
                </a:outerShdw>
              </a:effectLst>
              <a:latin typeface="Roboto-Light"/>
            </a:endParaRPr>
          </a:p>
          <a:p>
            <a:pPr>
              <a:lnSpc>
                <a:spcPct val="80000"/>
              </a:lnSpc>
            </a:pPr>
            <a:endParaRPr lang="en-US" sz="3600" b="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0850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0"/>
            <a:ext cx="13004800" cy="6827520"/>
          </a:xfrm>
          <a:prstGeom prst="rect">
            <a:avLst/>
          </a:prstGeom>
          <a:solidFill>
            <a:srgbClr val="026287"/>
          </a:solidFill>
        </p:spPr>
        <p:txBody>
          <a:bodyPr wrap="square" lIns="254000" tIns="254000" rIns="254000" bIns="254000" anchor="ctr">
            <a:normAutofit/>
          </a:bodyPr>
          <a:lstStyle/>
          <a:p>
            <a:pPr algn="ctr"/>
            <a:r>
              <a:rPr lang="en-US" sz="7200" b="1" dirty="0">
                <a:solidFill>
                  <a:srgbClr val="FFFFFF"/>
                </a:solidFill>
                <a:latin typeface="Arial" pitchFamily="34" charset="0"/>
                <a:cs typeface="Arial" pitchFamily="34" charset="0"/>
              </a:rPr>
              <a:t>Julie </a:t>
            </a:r>
            <a:r>
              <a:rPr lang="en-US" sz="7200" b="1" dirty="0" err="1">
                <a:solidFill>
                  <a:srgbClr val="FFFFFF"/>
                </a:solidFill>
                <a:latin typeface="Arial" pitchFamily="34" charset="0"/>
                <a:cs typeface="Arial" pitchFamily="34" charset="0"/>
              </a:rPr>
              <a:t>Gonyou</a:t>
            </a:r>
            <a:r>
              <a:rPr lang="en-US" sz="7200" b="1" dirty="0">
                <a:solidFill>
                  <a:srgbClr val="FFFFFF"/>
                </a:solidFill>
                <a:latin typeface="Arial" pitchFamily="34" charset="0"/>
                <a:cs typeface="Arial" pitchFamily="34" charset="0"/>
              </a:rPr>
              <a:t> 
</a:t>
            </a:r>
            <a:r>
              <a:rPr lang="en-US" sz="7200" b="1" dirty="0" smtClean="0">
                <a:solidFill>
                  <a:srgbClr val="FFFFFF"/>
                </a:solidFill>
                <a:latin typeface="Arial" pitchFamily="34" charset="0"/>
                <a:cs typeface="Arial" pitchFamily="34" charset="0"/>
              </a:rPr>
              <a:t>Mariam </a:t>
            </a:r>
            <a:r>
              <a:rPr lang="en-US" sz="7200" b="1" dirty="0" err="1" smtClean="0">
                <a:solidFill>
                  <a:srgbClr val="FFFFFF"/>
                </a:solidFill>
                <a:latin typeface="Arial" pitchFamily="34" charset="0"/>
                <a:cs typeface="Arial" pitchFamily="34" charset="0"/>
              </a:rPr>
              <a:t>Hamou</a:t>
            </a:r>
            <a:r>
              <a:rPr lang="en-US" sz="7200" b="1" dirty="0">
                <a:solidFill>
                  <a:srgbClr val="FFFFFF"/>
                </a:solidFill>
                <a:latin typeface="Arial" pitchFamily="34" charset="0"/>
                <a:cs typeface="Arial" pitchFamily="34" charset="0"/>
              </a:rPr>
              <a:t>
</a:t>
            </a:r>
            <a:r>
              <a:rPr lang="en-US" sz="7200" b="1" dirty="0" smtClean="0">
                <a:solidFill>
                  <a:srgbClr val="FFFFFF"/>
                </a:solidFill>
                <a:latin typeface="Arial" pitchFamily="34" charset="0"/>
                <a:cs typeface="Arial" pitchFamily="34" charset="0"/>
              </a:rPr>
              <a:t>Susanna </a:t>
            </a:r>
            <a:r>
              <a:rPr lang="en-US" sz="7200" b="1" dirty="0">
                <a:solidFill>
                  <a:srgbClr val="FFFFFF"/>
                </a:solidFill>
                <a:latin typeface="Arial" pitchFamily="34" charset="0"/>
                <a:cs typeface="Arial" pitchFamily="34" charset="0"/>
              </a:rPr>
              <a:t>H</a:t>
            </a:r>
            <a:r>
              <a:rPr lang="en-US" sz="7200" b="1" dirty="0" smtClean="0">
                <a:solidFill>
                  <a:srgbClr val="FFFFFF"/>
                </a:solidFill>
                <a:latin typeface="Arial" pitchFamily="34" charset="0"/>
                <a:cs typeface="Arial" pitchFamily="34" charset="0"/>
              </a:rPr>
              <a:t>ubbard </a:t>
            </a:r>
            <a:r>
              <a:rPr lang="en-US" sz="7200" b="1" dirty="0">
                <a:solidFill>
                  <a:srgbClr val="FFFFFF"/>
                </a:solidFill>
                <a:latin typeface="Arial" pitchFamily="34" charset="0"/>
                <a:cs typeface="Arial" pitchFamily="34" charset="0"/>
              </a:rPr>
              <a:t>K</a:t>
            </a:r>
            <a:r>
              <a:rPr lang="en-US" sz="7200" b="1" dirty="0" smtClean="0">
                <a:solidFill>
                  <a:srgbClr val="FFFFFF"/>
                </a:solidFill>
                <a:latin typeface="Arial" pitchFamily="34" charset="0"/>
                <a:cs typeface="Arial" pitchFamily="34" charset="0"/>
              </a:rPr>
              <a:t>rimmer </a:t>
            </a:r>
            <a:r>
              <a:rPr lang="en-US" sz="7200" b="1" dirty="0">
                <a:solidFill>
                  <a:srgbClr val="FFFFFF"/>
                </a:solidFill>
                <a:latin typeface="Arial" pitchFamily="34" charset="0"/>
                <a:cs typeface="Arial" pitchFamily="34" charset="0"/>
              </a:rPr>
              <a:t>H</a:t>
            </a:r>
            <a:r>
              <a:rPr lang="en-US" sz="7200" b="1" dirty="0" smtClean="0">
                <a:solidFill>
                  <a:srgbClr val="FFFFFF"/>
                </a:solidFill>
                <a:latin typeface="Arial" pitchFamily="34" charset="0"/>
                <a:cs typeface="Arial" pitchFamily="34" charset="0"/>
              </a:rPr>
              <a:t>annah Rasmussen</a:t>
            </a:r>
            <a:endParaRPr lang="en-US" sz="7200" b="1" dirty="0">
              <a:solidFill>
                <a:srgbClr val="FFFFFF"/>
              </a:solidFill>
              <a:latin typeface="Arial" pitchFamily="34" charset="0"/>
              <a:cs typeface="Arial"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600" y="7315200"/>
            <a:ext cx="5733300" cy="19293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487680"/>
          </a:xfrm>
          <a:prstGeom prst="rect">
            <a:avLst/>
          </a:prstGeom>
        </p:spPr>
        <p:txBody>
          <a:bodyPr wrap="none" lIns="254000" tIns="0" rIns="254000" bIns="0" anchor="t"/>
          <a:lstStyle/>
          <a:p>
            <a:pPr algn="ctr"/>
            <a:r>
              <a:rPr lang="en-US" sz="6600" b="1" smtClean="0">
                <a:solidFill>
                  <a:srgbClr val="026287"/>
                </a:solidFill>
                <a:latin typeface="Roboto-Bold"/>
              </a:rPr>
              <a:t>HOW WE RESPONDED</a:t>
            </a:r>
            <a:endParaRPr lang="en-US" sz="6600" b="1">
              <a:solidFill>
                <a:srgbClr val="026287"/>
              </a:solidFill>
              <a:latin typeface="Roboto-Bold"/>
            </a:endParaRPr>
          </a:p>
        </p:txBody>
      </p:sp>
      <p:sp>
        <p:nvSpPr>
          <p:cNvPr id="4" name="TextBox 3"/>
          <p:cNvSpPr txBox="1"/>
          <p:nvPr/>
        </p:nvSpPr>
        <p:spPr>
          <a:xfrm>
            <a:off x="939800" y="2057400"/>
            <a:ext cx="11582400" cy="7205980"/>
          </a:xfrm>
          <a:prstGeom prst="rect">
            <a:avLst/>
          </a:prstGeom>
        </p:spPr>
        <p:txBody>
          <a:bodyPr wrap="square">
            <a:normAutofit/>
          </a:bodyPr>
          <a:lstStyle/>
          <a:p>
            <a:pPr>
              <a:lnSpc>
                <a:spcPct val="80000"/>
              </a:lnSpc>
            </a:pPr>
            <a:r>
              <a:rPr lang="en-US" sz="4400" smtClean="0">
                <a:solidFill>
                  <a:srgbClr val="000000"/>
                </a:solidFill>
                <a:latin typeface="Arial" pitchFamily="34" charset="0"/>
                <a:cs typeface="Arial" pitchFamily="34" charset="0"/>
              </a:rPr>
              <a:t>RECOVERY ACTIONS</a:t>
            </a:r>
            <a:r>
              <a:rPr lang="en-US" sz="3600" b="0">
                <a:solidFill>
                  <a:srgbClr val="000000"/>
                </a:solidFill>
                <a:latin typeface="Arial" pitchFamily="34" charset="0"/>
                <a:cs typeface="Arial" pitchFamily="34" charset="0"/>
              </a:rPr>
              <a:t>
</a:t>
            </a:r>
            <a:endParaRPr lang="en-US" sz="3600" b="0" smtClean="0">
              <a:solidFill>
                <a:srgbClr val="000000"/>
              </a:solidFill>
              <a:latin typeface="Arial" pitchFamily="34" charset="0"/>
              <a:cs typeface="Arial" pitchFamily="34" charset="0"/>
            </a:endParaRPr>
          </a:p>
          <a:p>
            <a:pPr lvl="2"/>
            <a:r>
              <a:rPr lang="en-US" sz="3600" smtClean="0">
                <a:latin typeface="Arial" charset="0"/>
                <a:cs typeface="Arial" charset="0"/>
              </a:rPr>
              <a:t>Replaced </a:t>
            </a:r>
            <a:r>
              <a:rPr lang="en-US" sz="3600">
                <a:latin typeface="Arial" charset="0"/>
                <a:cs typeface="Arial" charset="0"/>
              </a:rPr>
              <a:t>power supply from Central building to Hydro </a:t>
            </a:r>
            <a:r>
              <a:rPr lang="en-US" sz="3600" smtClean="0">
                <a:latin typeface="Arial" charset="0"/>
                <a:cs typeface="Arial" charset="0"/>
              </a:rPr>
              <a:t>transformer</a:t>
            </a:r>
          </a:p>
          <a:p>
            <a:pPr lvl="2"/>
            <a:endParaRPr lang="en-US" sz="3600">
              <a:latin typeface="Arial" charset="0"/>
              <a:cs typeface="Arial" charset="0"/>
            </a:endParaRPr>
          </a:p>
          <a:p>
            <a:pPr lvl="2"/>
            <a:r>
              <a:rPr lang="en-US" sz="3600" smtClean="0">
                <a:latin typeface="Arial" charset="0"/>
                <a:cs typeface="Arial" charset="0"/>
              </a:rPr>
              <a:t>Transitioned </a:t>
            </a:r>
            <a:r>
              <a:rPr lang="en-US" sz="3600">
                <a:latin typeface="Arial" charset="0"/>
                <a:cs typeface="Arial" charset="0"/>
              </a:rPr>
              <a:t>back onto the power grid and hooked up Central emergency back up systems</a:t>
            </a:r>
          </a:p>
          <a:p>
            <a:pPr lvl="2"/>
            <a:endParaRPr lang="en-US" sz="3600" smtClean="0">
              <a:latin typeface="Arial" charset="0"/>
              <a:cs typeface="Arial" charset="0"/>
            </a:endParaRPr>
          </a:p>
          <a:p>
            <a:pPr lvl="2"/>
            <a:r>
              <a:rPr lang="en-US" sz="3600" smtClean="0">
                <a:latin typeface="Arial" charset="0"/>
                <a:cs typeface="Arial" charset="0"/>
              </a:rPr>
              <a:t>Once </a:t>
            </a:r>
            <a:r>
              <a:rPr lang="en-US" sz="3600">
                <a:latin typeface="Arial" charset="0"/>
                <a:cs typeface="Arial" charset="0"/>
              </a:rPr>
              <a:t>power supply tested, moved IT and payroll functions back to Central</a:t>
            </a:r>
          </a:p>
          <a:p>
            <a:pPr lvl="2"/>
            <a:endParaRPr lang="en-US" sz="3600" smtClean="0">
              <a:latin typeface="Arial" charset="0"/>
              <a:cs typeface="Arial" charset="0"/>
            </a:endParaRPr>
          </a:p>
          <a:p>
            <a:pPr lvl="2"/>
            <a:r>
              <a:rPr lang="en-US" sz="3600" smtClean="0">
                <a:latin typeface="Arial" charset="0"/>
                <a:cs typeface="Arial" charset="0"/>
              </a:rPr>
              <a:t>Resumed </a:t>
            </a:r>
            <a:r>
              <a:rPr lang="en-US" sz="3600">
                <a:latin typeface="Arial" charset="0"/>
                <a:cs typeface="Arial" charset="0"/>
              </a:rPr>
              <a:t>normal services operations</a:t>
            </a:r>
          </a:p>
          <a:p>
            <a:pPr>
              <a:lnSpc>
                <a:spcPct val="80000"/>
              </a:lnSpc>
            </a:pPr>
            <a:endParaRPr lang="en-US" sz="3600">
              <a:solidFill>
                <a:srgbClr val="000000"/>
              </a:solidFill>
              <a:effectLst>
                <a:outerShdw blurRad="30000" dist="30000" dir="2700000">
                  <a:srgbClr val="000000">
                    <a:alpha val="50000"/>
                  </a:srgbClr>
                </a:outerShdw>
              </a:effectLst>
              <a:latin typeface="Roboto-Light"/>
            </a:endParaRPr>
          </a:p>
          <a:p>
            <a:pPr>
              <a:lnSpc>
                <a:spcPct val="80000"/>
              </a:lnSpc>
            </a:pPr>
            <a:endParaRPr lang="en-US" sz="3600" b="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2227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FFFFF"/>
          </a:solidFill>
        </p:spPr>
      </p:sp>
      <p:sp>
        <p:nvSpPr>
          <p:cNvPr id="3" name="TextBox 2"/>
          <p:cNvSpPr txBox="1"/>
          <p:nvPr/>
        </p:nvSpPr>
        <p:spPr>
          <a:xfrm>
            <a:off x="0" y="508000"/>
            <a:ext cx="13004800" cy="2159000"/>
          </a:xfrm>
          <a:prstGeom prst="rect">
            <a:avLst/>
          </a:prstGeom>
        </p:spPr>
        <p:txBody>
          <a:bodyPr wrap="none" lIns="254000" tIns="0" rIns="254000" bIns="0" anchor="t"/>
          <a:lstStyle/>
          <a:p>
            <a:pPr algn="ctr"/>
            <a:r>
              <a:rPr lang="en-US" sz="5400" b="1">
                <a:solidFill>
                  <a:srgbClr val="026287"/>
                </a:solidFill>
                <a:latin typeface="Arial" pitchFamily="34" charset="0"/>
                <a:cs typeface="Arial" pitchFamily="34" charset="0"/>
              </a:rPr>
              <a:t>LONDON PUBLIC </a:t>
            </a:r>
            <a:r>
              <a:rPr lang="en-US" sz="5400" b="1" smtClean="0">
                <a:solidFill>
                  <a:srgbClr val="026287"/>
                </a:solidFill>
                <a:latin typeface="Arial" pitchFamily="34" charset="0"/>
                <a:cs typeface="Arial" pitchFamily="34" charset="0"/>
              </a:rPr>
              <a:t>LIBRARY</a:t>
            </a:r>
          </a:p>
          <a:p>
            <a:pPr algn="ctr"/>
            <a:r>
              <a:rPr lang="en-US" sz="5400" b="1" smtClean="0">
                <a:solidFill>
                  <a:srgbClr val="026287"/>
                </a:solidFill>
                <a:latin typeface="Arial" pitchFamily="34" charset="0"/>
                <a:cs typeface="Arial" pitchFamily="34" charset="0"/>
              </a:rPr>
              <a:t>“CATASTROPHIC” </a:t>
            </a:r>
            <a:r>
              <a:rPr lang="en-US" sz="5400" b="1">
                <a:solidFill>
                  <a:srgbClr val="026287"/>
                </a:solidFill>
                <a:latin typeface="Arial" pitchFamily="34" charset="0"/>
                <a:cs typeface="Arial" pitchFamily="34" charset="0"/>
              </a:rPr>
              <a:t>POWER </a:t>
            </a:r>
            <a:r>
              <a:rPr lang="en-US" sz="5400" b="1" smtClean="0">
                <a:solidFill>
                  <a:srgbClr val="026287"/>
                </a:solidFill>
                <a:latin typeface="Arial" pitchFamily="34" charset="0"/>
                <a:cs typeface="Arial" pitchFamily="34" charset="0"/>
              </a:rPr>
              <a:t>OUTAGE</a:t>
            </a:r>
            <a:endParaRPr lang="en-US" sz="5400" b="1">
              <a:solidFill>
                <a:srgbClr val="026287"/>
              </a:solidFill>
              <a:latin typeface="Arial" pitchFamily="34" charset="0"/>
              <a:cs typeface="Arial" pitchFamily="34" charset="0"/>
            </a:endParaRPr>
          </a:p>
        </p:txBody>
      </p:sp>
      <p:sp>
        <p:nvSpPr>
          <p:cNvPr id="4" name="TextBox 3"/>
          <p:cNvSpPr txBox="1"/>
          <p:nvPr/>
        </p:nvSpPr>
        <p:spPr>
          <a:xfrm>
            <a:off x="1016000" y="2709081"/>
            <a:ext cx="11734800" cy="6794500"/>
          </a:xfrm>
          <a:prstGeom prst="rect">
            <a:avLst/>
          </a:prstGeom>
        </p:spPr>
        <p:txBody>
          <a:bodyPr wrap="square">
            <a:normAutofit/>
          </a:bodyPr>
          <a:lstStyle/>
          <a:p>
            <a:pPr>
              <a:lnSpc>
                <a:spcPct val="128000"/>
              </a:lnSpc>
            </a:pPr>
            <a:r>
              <a:rPr lang="en-US" sz="4400" b="0" smtClean="0">
                <a:solidFill>
                  <a:srgbClr val="000000"/>
                </a:solidFill>
                <a:latin typeface="Arial" pitchFamily="34" charset="0"/>
                <a:cs typeface="Arial" pitchFamily="34" charset="0"/>
              </a:rPr>
              <a:t>What </a:t>
            </a:r>
            <a:r>
              <a:rPr lang="en-US" sz="4400" smtClean="0">
                <a:solidFill>
                  <a:srgbClr val="000000"/>
                </a:solidFill>
                <a:latin typeface="Arial" pitchFamily="34" charset="0"/>
                <a:cs typeface="Arial" pitchFamily="34" charset="0"/>
              </a:rPr>
              <a:t>did we do to recover long-term?</a:t>
            </a:r>
            <a:r>
              <a:rPr lang="en-US" sz="4400" b="0" smtClean="0">
                <a:solidFill>
                  <a:srgbClr val="000000"/>
                </a:solidFill>
                <a:latin typeface="Arial" pitchFamily="34" charset="0"/>
                <a:cs typeface="Arial" pitchFamily="34" charset="0"/>
              </a:rPr>
              <a:t> </a:t>
            </a:r>
            <a:r>
              <a:rPr lang="en-US" sz="4400" b="0">
                <a:solidFill>
                  <a:srgbClr val="000000"/>
                </a:solidFill>
                <a:latin typeface="Arial" pitchFamily="34" charset="0"/>
                <a:cs typeface="Arial" pitchFamily="34" charset="0"/>
              </a:rPr>
              <a:t>
</a:t>
            </a:r>
            <a:r>
              <a:rPr lang="en-US" sz="4400" b="0" smtClean="0">
                <a:solidFill>
                  <a:srgbClr val="000000"/>
                </a:solidFill>
                <a:latin typeface="Arial" pitchFamily="34" charset="0"/>
                <a:cs typeface="Arial" pitchFamily="34" charset="0"/>
              </a:rPr>
              <a:t>	</a:t>
            </a:r>
            <a:r>
              <a:rPr lang="en-US" sz="3600" smtClean="0">
                <a:solidFill>
                  <a:srgbClr val="000000"/>
                </a:solidFill>
                <a:latin typeface="Arial" pitchFamily="34" charset="0"/>
                <a:cs typeface="Arial" pitchFamily="34" charset="0"/>
              </a:rPr>
              <a:t>Reviewed and revised IT Disaster Recovery Plan</a:t>
            </a:r>
            <a:endParaRPr lang="en-US" sz="36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75681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CFCFC"/>
          </a:solidFill>
        </p:spPr>
      </p:sp>
      <p:sp>
        <p:nvSpPr>
          <p:cNvPr id="3" name="TextBox 2"/>
          <p:cNvSpPr txBox="1"/>
          <p:nvPr/>
        </p:nvSpPr>
        <p:spPr>
          <a:xfrm>
            <a:off x="0" y="508000"/>
            <a:ext cx="13004800" cy="1478280"/>
          </a:xfrm>
          <a:prstGeom prst="rect">
            <a:avLst/>
          </a:prstGeom>
        </p:spPr>
        <p:txBody>
          <a:bodyPr wrap="none" lIns="254000" tIns="0" rIns="254000" bIns="0" anchor="t"/>
          <a:lstStyle/>
          <a:p>
            <a:pPr algn="ctr"/>
            <a:r>
              <a:rPr lang="en-US" sz="6600" b="1" dirty="0" smtClean="0">
                <a:solidFill>
                  <a:srgbClr val="026287"/>
                </a:solidFill>
                <a:latin typeface="Arial" pitchFamily="34" charset="0"/>
                <a:cs typeface="Arial" pitchFamily="34" charset="0"/>
              </a:rPr>
              <a:t>COMMUNICATIONS</a:t>
            </a:r>
            <a:endParaRPr lang="en-US" sz="6600" b="1" dirty="0">
              <a:solidFill>
                <a:srgbClr val="026287"/>
              </a:solidFill>
              <a:latin typeface="Arial" pitchFamily="34" charset="0"/>
              <a:cs typeface="Arial" pitchFamily="34" charset="0"/>
            </a:endParaRPr>
          </a:p>
        </p:txBody>
      </p:sp>
      <p:sp>
        <p:nvSpPr>
          <p:cNvPr id="4" name="TextBox 3"/>
          <p:cNvSpPr txBox="1"/>
          <p:nvPr/>
        </p:nvSpPr>
        <p:spPr>
          <a:xfrm>
            <a:off x="787400" y="2494280"/>
            <a:ext cx="11506200" cy="5919724"/>
          </a:xfrm>
          <a:prstGeom prst="rect">
            <a:avLst/>
          </a:prstGeom>
        </p:spPr>
        <p:txBody>
          <a:bodyPr wrap="square">
            <a:normAutofit/>
          </a:bodyPr>
          <a:lstStyle/>
          <a:p>
            <a:pPr algn="just">
              <a:lnSpc>
                <a:spcPct val="120000"/>
              </a:lnSpc>
            </a:pPr>
            <a:endParaRPr lang="en-US" sz="3600" dirty="0">
              <a:solidFill>
                <a:srgbClr val="000000"/>
              </a:solidFill>
              <a:latin typeface="Arial" pitchFamily="34" charset="0"/>
              <a:cs typeface="Arial" pitchFamily="34" charset="0"/>
            </a:endParaRPr>
          </a:p>
        </p:txBody>
      </p:sp>
      <p:pic>
        <p:nvPicPr>
          <p:cNvPr id="1026" name="Picture 2" descr="C:\Users\LPL staff\Documents\GroupWise\Communication. Chart with keywords and icons. Ske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371600"/>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59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CFCFC"/>
          </a:solidFill>
        </p:spPr>
      </p:sp>
      <p:sp>
        <p:nvSpPr>
          <p:cNvPr id="3" name="TextBox 2"/>
          <p:cNvSpPr txBox="1"/>
          <p:nvPr/>
        </p:nvSpPr>
        <p:spPr>
          <a:xfrm>
            <a:off x="0" y="508000"/>
            <a:ext cx="13004800" cy="147828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HOW DID WE DO?</a:t>
            </a:r>
          </a:p>
        </p:txBody>
      </p:sp>
      <p:sp>
        <p:nvSpPr>
          <p:cNvPr id="4" name="TextBox 3"/>
          <p:cNvSpPr txBox="1"/>
          <p:nvPr/>
        </p:nvSpPr>
        <p:spPr>
          <a:xfrm>
            <a:off x="787400" y="2494280"/>
            <a:ext cx="11506200" cy="5919724"/>
          </a:xfrm>
          <a:prstGeom prst="rect">
            <a:avLst/>
          </a:prstGeom>
        </p:spPr>
        <p:txBody>
          <a:bodyPr wrap="square">
            <a:normAutofit fontScale="77500" lnSpcReduction="20000"/>
          </a:bodyPr>
          <a:lstStyle/>
          <a:p>
            <a:pPr algn="just">
              <a:lnSpc>
                <a:spcPct val="120000"/>
              </a:lnSpc>
            </a:pPr>
            <a:r>
              <a:rPr lang="en-US" sz="3600">
                <a:solidFill>
                  <a:srgbClr val="000000"/>
                </a:solidFill>
                <a:latin typeface="Arial" pitchFamily="34" charset="0"/>
                <a:cs typeface="Arial" pitchFamily="34" charset="0"/>
              </a:rPr>
              <a:t>“Despite being a very difficult situation LPL staff have demonstrated such commitment to the needs of patrons, and what has impressed me the most is how much fun staff are having with going back to the “old school” method of loaning materials.  I believe this has brought about an opportunity to remind patrons about how much library services have improved with the aid of technology… In my conversations with various members of the community it has been expressed to me that they are very satisfied with how LPL has reacted to the current situation and look forward to LPL resuming service.  Thank you again to all members of LPL and City of London staff for their hard work during this power outage</a:t>
            </a:r>
            <a:r>
              <a:rPr lang="en-US" sz="3600" smtClean="0">
                <a:solidFill>
                  <a:srgbClr val="000000"/>
                </a:solidFill>
                <a:latin typeface="Arial" pitchFamily="34" charset="0"/>
                <a:cs typeface="Arial" pitchFamily="34" charset="0"/>
              </a:rPr>
              <a:t>.”</a:t>
            </a:r>
          </a:p>
          <a:p>
            <a:pPr algn="l"/>
            <a:endParaRPr lang="en-US" sz="3600">
              <a:solidFill>
                <a:srgbClr val="000000"/>
              </a:solidFill>
              <a:latin typeface="Arial" pitchFamily="34" charset="0"/>
              <a:cs typeface="Arial" pitchFamily="34" charset="0"/>
            </a:endParaRPr>
          </a:p>
          <a:p>
            <a:r>
              <a:rPr lang="en-US" sz="3600" smtClean="0">
                <a:solidFill>
                  <a:srgbClr val="000000"/>
                </a:solidFill>
                <a:latin typeface="Arial" pitchFamily="34" charset="0"/>
                <a:cs typeface="Arial" pitchFamily="34" charset="0"/>
              </a:rPr>
              <a:t>Tanya </a:t>
            </a:r>
            <a:r>
              <a:rPr lang="en-US" sz="3600">
                <a:solidFill>
                  <a:srgbClr val="000000"/>
                </a:solidFill>
                <a:latin typeface="Arial" pitchFamily="34" charset="0"/>
                <a:cs typeface="Arial" pitchFamily="34" charset="0"/>
              </a:rPr>
              <a:t>Park, Councillor Ward 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CFCFC"/>
          </a:solidFill>
        </p:spPr>
      </p:sp>
      <p:sp>
        <p:nvSpPr>
          <p:cNvPr id="3" name="TextBox 2"/>
          <p:cNvSpPr txBox="1"/>
          <p:nvPr/>
        </p:nvSpPr>
        <p:spPr>
          <a:xfrm>
            <a:off x="0" y="508000"/>
            <a:ext cx="13004800" cy="147828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HOW DID WE DO?</a:t>
            </a:r>
          </a:p>
        </p:txBody>
      </p:sp>
      <p:sp>
        <p:nvSpPr>
          <p:cNvPr id="4" name="TextBox 3"/>
          <p:cNvSpPr txBox="1"/>
          <p:nvPr/>
        </p:nvSpPr>
        <p:spPr>
          <a:xfrm>
            <a:off x="863600" y="2494280"/>
            <a:ext cx="11277600" cy="5989218"/>
          </a:xfrm>
          <a:prstGeom prst="rect">
            <a:avLst/>
          </a:prstGeom>
        </p:spPr>
        <p:txBody>
          <a:bodyPr wrap="square">
            <a:normAutofit fontScale="92500" lnSpcReduction="10000"/>
          </a:bodyPr>
          <a:lstStyle/>
          <a:p>
            <a:pPr algn="just"/>
            <a:r>
              <a:rPr lang="en-US" sz="2800" b="0" i="1">
                <a:solidFill>
                  <a:srgbClr val="000000"/>
                </a:solidFill>
                <a:latin typeface="Arial" pitchFamily="34" charset="0"/>
                <a:cs typeface="Arial" pitchFamily="34" charset="0"/>
              </a:rPr>
              <a:t>Lucky with Library</a:t>
            </a:r>
            <a:r>
              <a:rPr lang="en-US" sz="2800" b="0">
                <a:solidFill>
                  <a:srgbClr val="000000"/>
                </a:solidFill>
                <a:latin typeface="Arial" pitchFamily="34" charset="0"/>
                <a:cs typeface="Arial" pitchFamily="34" charset="0"/>
              </a:rPr>
              <a:t> (Letter to the Editor - London Free Press) 
</a:t>
            </a:r>
            <a:endParaRPr lang="en-US" sz="2800" b="0" smtClean="0">
              <a:solidFill>
                <a:srgbClr val="000000"/>
              </a:solidFill>
              <a:latin typeface="Arial" pitchFamily="34" charset="0"/>
              <a:cs typeface="Arial" pitchFamily="34" charset="0"/>
            </a:endParaRPr>
          </a:p>
          <a:p>
            <a:pPr algn="just"/>
            <a:r>
              <a:rPr lang="en-US" sz="2800" b="0" smtClean="0">
                <a:solidFill>
                  <a:srgbClr val="000000"/>
                </a:solidFill>
                <a:latin typeface="Arial" pitchFamily="34" charset="0"/>
                <a:cs typeface="Arial" pitchFamily="34" charset="0"/>
              </a:rPr>
              <a:t>Regarding </a:t>
            </a:r>
            <a:r>
              <a:rPr lang="en-US" sz="2800" b="0">
                <a:solidFill>
                  <a:srgbClr val="000000"/>
                </a:solidFill>
                <a:latin typeface="Arial" pitchFamily="34" charset="0"/>
                <a:cs typeface="Arial" pitchFamily="34" charset="0"/>
              </a:rPr>
              <a:t>the article Limited Services Monday at London’s Central Library (April 11). As a frequent London Public Library user I was most impressed recently when I went to the Central Branch to collect my holds. One would never know there had been a major service interruption last week. Library staff greeted me as usual at the circulation desk, my hold was ready for pickup, my account information was up to date despite last week’s IT troubles. Staff still face a mountain of items for sorting and re-shelving but to the outsider everything appears as efficient and organized as ever. I have experienced other library systems elsewhere and have always maintained that we Londoners are especially lucky with our London Public Library.
         </a:t>
            </a:r>
            <a:endParaRPr lang="en-US" sz="2800" b="0" smtClean="0">
              <a:solidFill>
                <a:srgbClr val="000000"/>
              </a:solidFill>
              <a:latin typeface="Arial" pitchFamily="34" charset="0"/>
              <a:cs typeface="Arial" pitchFamily="34" charset="0"/>
            </a:endParaRPr>
          </a:p>
          <a:p>
            <a:pPr algn="l"/>
            <a:r>
              <a:rPr lang="en-US" sz="2800" b="0" smtClean="0">
                <a:solidFill>
                  <a:srgbClr val="000000"/>
                </a:solidFill>
                <a:latin typeface="Arial" pitchFamily="34" charset="0"/>
                <a:cs typeface="Arial" pitchFamily="34" charset="0"/>
              </a:rPr>
              <a:t>Karen </a:t>
            </a:r>
            <a:r>
              <a:rPr lang="en-US" sz="2800" b="0">
                <a:solidFill>
                  <a:srgbClr val="000000"/>
                </a:solidFill>
                <a:latin typeface="Arial" pitchFamily="34" charset="0"/>
                <a:cs typeface="Arial" pitchFamily="34" charset="0"/>
              </a:rPr>
              <a:t>Frank, London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CFCFC"/>
          </a:solidFill>
        </p:spPr>
      </p:sp>
      <p:sp>
        <p:nvSpPr>
          <p:cNvPr id="3" name="TextBox 2"/>
          <p:cNvSpPr txBox="1"/>
          <p:nvPr/>
        </p:nvSpPr>
        <p:spPr>
          <a:xfrm>
            <a:off x="0" y="508000"/>
            <a:ext cx="13004800" cy="109728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LESSONS LEARNED</a:t>
            </a:r>
          </a:p>
        </p:txBody>
      </p:sp>
      <p:sp>
        <p:nvSpPr>
          <p:cNvPr id="4" name="TextBox 3"/>
          <p:cNvSpPr txBox="1"/>
          <p:nvPr/>
        </p:nvSpPr>
        <p:spPr>
          <a:xfrm>
            <a:off x="1092200" y="1371600"/>
            <a:ext cx="10896600" cy="7348220"/>
          </a:xfrm>
          <a:prstGeom prst="rect">
            <a:avLst/>
          </a:prstGeom>
        </p:spPr>
        <p:txBody>
          <a:bodyPr wrap="square">
            <a:normAutofit/>
          </a:bodyPr>
          <a:lstStyle/>
          <a:p>
            <a:pPr algn="l">
              <a:lnSpc>
                <a:spcPct val="80000"/>
              </a:lnSpc>
            </a:pPr>
            <a:endParaRPr lang="en-US" sz="4100" b="0" dirty="0" smtClean="0">
              <a:solidFill>
                <a:srgbClr val="000000"/>
              </a:solidFill>
              <a:latin typeface="Arial" pitchFamily="34" charset="0"/>
              <a:cs typeface="Arial" pitchFamily="34" charset="0"/>
            </a:endParaRPr>
          </a:p>
          <a:p>
            <a:pPr algn="l">
              <a:lnSpc>
                <a:spcPct val="80000"/>
              </a:lnSpc>
            </a:pPr>
            <a:r>
              <a:rPr lang="en-US" sz="4100" b="0" dirty="0" smtClean="0">
                <a:solidFill>
                  <a:srgbClr val="000000"/>
                </a:solidFill>
                <a:latin typeface="Arial" pitchFamily="34" charset="0"/>
                <a:cs typeface="Arial" pitchFamily="34" charset="0"/>
              </a:rPr>
              <a:t>Keep in mind why this is important – inspiration comes from the people you serve</a:t>
            </a:r>
          </a:p>
          <a:p>
            <a:pPr algn="l">
              <a:lnSpc>
                <a:spcPct val="80000"/>
              </a:lnSpc>
            </a:pPr>
            <a:endParaRPr lang="en-US" sz="4100" b="0" dirty="0" smtClean="0">
              <a:solidFill>
                <a:srgbClr val="000000"/>
              </a:solidFill>
              <a:latin typeface="Arial" pitchFamily="34" charset="0"/>
              <a:cs typeface="Arial" pitchFamily="34" charset="0"/>
            </a:endParaRPr>
          </a:p>
          <a:p>
            <a:pPr algn="l">
              <a:lnSpc>
                <a:spcPct val="80000"/>
              </a:lnSpc>
            </a:pPr>
            <a:r>
              <a:rPr lang="en-US" sz="4100" b="0" dirty="0" smtClean="0">
                <a:solidFill>
                  <a:srgbClr val="000000"/>
                </a:solidFill>
                <a:latin typeface="Arial" pitchFamily="34" charset="0"/>
                <a:cs typeface="Arial" pitchFamily="34" charset="0"/>
              </a:rPr>
              <a:t>Have </a:t>
            </a:r>
            <a:r>
              <a:rPr lang="en-US" sz="4100" b="0" dirty="0">
                <a:solidFill>
                  <a:srgbClr val="000000"/>
                </a:solidFill>
                <a:latin typeface="Arial" pitchFamily="34" charset="0"/>
                <a:cs typeface="Arial" pitchFamily="34" charset="0"/>
              </a:rPr>
              <a:t>a Disaster Response &amp; Recovery Plan in place 
</a:t>
            </a:r>
            <a:endParaRPr lang="en-US" sz="4100" b="0" dirty="0" smtClean="0">
              <a:solidFill>
                <a:srgbClr val="000000"/>
              </a:solidFill>
              <a:latin typeface="Arial" pitchFamily="34" charset="0"/>
              <a:cs typeface="Arial" pitchFamily="34" charset="0"/>
            </a:endParaRPr>
          </a:p>
          <a:p>
            <a:pPr algn="l">
              <a:lnSpc>
                <a:spcPct val="80000"/>
              </a:lnSpc>
            </a:pPr>
            <a:r>
              <a:rPr lang="en-US" sz="4100" b="0" dirty="0" smtClean="0">
                <a:solidFill>
                  <a:srgbClr val="000000"/>
                </a:solidFill>
                <a:latin typeface="Arial" pitchFamily="34" charset="0"/>
                <a:cs typeface="Arial" pitchFamily="34" charset="0"/>
              </a:rPr>
              <a:t>Have </a:t>
            </a:r>
            <a:r>
              <a:rPr lang="en-US" sz="4100" b="0" dirty="0">
                <a:solidFill>
                  <a:srgbClr val="000000"/>
                </a:solidFill>
                <a:latin typeface="Arial" pitchFamily="34" charset="0"/>
                <a:cs typeface="Arial" pitchFamily="34" charset="0"/>
              </a:rPr>
              <a:t>all copies of plans and key information available at a secure 24/7 location offsite
</a:t>
            </a:r>
            <a:endParaRPr lang="en-US" sz="4100" b="0" dirty="0" smtClean="0">
              <a:solidFill>
                <a:srgbClr val="000000"/>
              </a:solidFill>
              <a:latin typeface="Arial" pitchFamily="34" charset="0"/>
              <a:cs typeface="Arial" pitchFamily="34" charset="0"/>
            </a:endParaRPr>
          </a:p>
          <a:p>
            <a:pPr algn="l">
              <a:lnSpc>
                <a:spcPct val="80000"/>
              </a:lnSpc>
            </a:pPr>
            <a:r>
              <a:rPr lang="en-US" sz="4100" b="0" dirty="0" smtClean="0">
                <a:solidFill>
                  <a:srgbClr val="000000"/>
                </a:solidFill>
                <a:latin typeface="Arial" pitchFamily="34" charset="0"/>
                <a:cs typeface="Arial" pitchFamily="34" charset="0"/>
              </a:rPr>
              <a:t>Know </a:t>
            </a:r>
            <a:r>
              <a:rPr lang="en-US" sz="4100" b="0" dirty="0">
                <a:solidFill>
                  <a:srgbClr val="000000"/>
                </a:solidFill>
                <a:latin typeface="Arial" pitchFamily="34" charset="0"/>
                <a:cs typeface="Arial" pitchFamily="34" charset="0"/>
              </a:rPr>
              <a:t>that all plans are general and you will need to be flexible to meet the specific situation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228600"/>
            <a:ext cx="13004800" cy="9753600"/>
          </a:xfrm>
          <a:prstGeom prst="rect">
            <a:avLst/>
          </a:prstGeom>
          <a:solidFill>
            <a:srgbClr val="FCFCFC"/>
          </a:solidFill>
        </p:spPr>
      </p:sp>
      <p:sp>
        <p:nvSpPr>
          <p:cNvPr id="3" name="TextBox 2"/>
          <p:cNvSpPr txBox="1"/>
          <p:nvPr/>
        </p:nvSpPr>
        <p:spPr>
          <a:xfrm>
            <a:off x="0" y="508000"/>
            <a:ext cx="13004800" cy="109728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LESSONS LEARNED</a:t>
            </a:r>
          </a:p>
        </p:txBody>
      </p:sp>
      <p:sp>
        <p:nvSpPr>
          <p:cNvPr id="4" name="TextBox 3"/>
          <p:cNvSpPr txBox="1"/>
          <p:nvPr/>
        </p:nvSpPr>
        <p:spPr>
          <a:xfrm>
            <a:off x="1092200" y="1676400"/>
            <a:ext cx="10896600" cy="7043420"/>
          </a:xfrm>
          <a:prstGeom prst="rect">
            <a:avLst/>
          </a:prstGeom>
        </p:spPr>
        <p:txBody>
          <a:bodyPr wrap="square">
            <a:normAutofit fontScale="92500" lnSpcReduction="10000"/>
          </a:bodyPr>
          <a:lstStyle/>
          <a:p>
            <a:pPr>
              <a:lnSpc>
                <a:spcPct val="80000"/>
              </a:lnSpc>
            </a:pPr>
            <a:endParaRPr lang="en-US" sz="4400" dirty="0">
              <a:solidFill>
                <a:srgbClr val="000000"/>
              </a:solidFill>
              <a:latin typeface="Arial" pitchFamily="34" charset="0"/>
              <a:cs typeface="Arial" pitchFamily="34" charset="0"/>
            </a:endParaRPr>
          </a:p>
          <a:p>
            <a:pPr>
              <a:lnSpc>
                <a:spcPct val="80000"/>
              </a:lnSpc>
            </a:pPr>
            <a:r>
              <a:rPr lang="en-US" sz="4400" dirty="0">
                <a:solidFill>
                  <a:srgbClr val="000000"/>
                </a:solidFill>
                <a:latin typeface="Arial" pitchFamily="34" charset="0"/>
                <a:cs typeface="Arial" pitchFamily="34" charset="0"/>
              </a:rPr>
              <a:t>Have a business continuity plan to offer service if possible, e.g. create “Pop Up” Library space(s)</a:t>
            </a:r>
          </a:p>
          <a:p>
            <a:pPr lvl="0"/>
            <a:endParaRPr lang="en-CA" sz="4400" dirty="0" smtClean="0">
              <a:latin typeface="Arial" pitchFamily="34" charset="0"/>
              <a:cs typeface="Arial" pitchFamily="34" charset="0"/>
            </a:endParaRPr>
          </a:p>
          <a:p>
            <a:pPr lvl="0"/>
            <a:r>
              <a:rPr lang="en-CA" sz="4400" dirty="0" smtClean="0">
                <a:latin typeface="Arial" pitchFamily="34" charset="0"/>
                <a:cs typeface="Arial" pitchFamily="34" charset="0"/>
              </a:rPr>
              <a:t>Communications </a:t>
            </a:r>
            <a:r>
              <a:rPr lang="en-CA" sz="4400" dirty="0">
                <a:latin typeface="Arial" pitchFamily="34" charset="0"/>
                <a:cs typeface="Arial" pitchFamily="34" charset="0"/>
              </a:rPr>
              <a:t>are essential</a:t>
            </a:r>
            <a:r>
              <a:rPr lang="en-CA" sz="4400" dirty="0" smtClean="0">
                <a:latin typeface="Arial" pitchFamily="34" charset="0"/>
                <a:cs typeface="Arial" pitchFamily="34" charset="0"/>
              </a:rPr>
              <a:t>!</a:t>
            </a:r>
          </a:p>
          <a:p>
            <a:pPr lvl="0"/>
            <a:endParaRPr lang="en-CA" sz="4400" dirty="0">
              <a:latin typeface="Arial" pitchFamily="34" charset="0"/>
              <a:cs typeface="Arial" pitchFamily="34" charset="0"/>
            </a:endParaRPr>
          </a:p>
          <a:p>
            <a:r>
              <a:rPr lang="en-CA" sz="4400" dirty="0">
                <a:latin typeface="Arial" pitchFamily="34" charset="0"/>
                <a:cs typeface="Arial" pitchFamily="34" charset="0"/>
              </a:rPr>
              <a:t>Take advantage of your website/digital branch to communicate and offer </a:t>
            </a:r>
            <a:r>
              <a:rPr lang="en-CA" sz="4400" dirty="0" smtClean="0">
                <a:latin typeface="Arial" pitchFamily="34" charset="0"/>
                <a:cs typeface="Arial" pitchFamily="34" charset="0"/>
              </a:rPr>
              <a:t>service</a:t>
            </a:r>
          </a:p>
          <a:p>
            <a:endParaRPr lang="en-CA" sz="4400" dirty="0">
              <a:latin typeface="Arial" pitchFamily="34" charset="0"/>
              <a:cs typeface="Arial" pitchFamily="34" charset="0"/>
            </a:endParaRPr>
          </a:p>
          <a:p>
            <a:pPr lvl="0"/>
            <a:r>
              <a:rPr lang="en-CA" sz="4400" dirty="0">
                <a:latin typeface="Arial" pitchFamily="34" charset="0"/>
                <a:cs typeface="Arial" pitchFamily="34" charset="0"/>
              </a:rPr>
              <a:t>Be mindful of the human response – public, employees, first responders</a:t>
            </a:r>
          </a:p>
          <a:p>
            <a:pPr algn="l">
              <a:lnSpc>
                <a:spcPct val="80000"/>
              </a:lnSpc>
            </a:pPr>
            <a:endParaRPr lang="en-US" sz="41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43038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CFCFC"/>
          </a:solidFill>
        </p:spPr>
      </p:sp>
      <p:sp>
        <p:nvSpPr>
          <p:cNvPr id="3" name="TextBox 2"/>
          <p:cNvSpPr txBox="1"/>
          <p:nvPr/>
        </p:nvSpPr>
        <p:spPr>
          <a:xfrm>
            <a:off x="0" y="508000"/>
            <a:ext cx="13004800" cy="109728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LESSONS LEARNED</a:t>
            </a:r>
          </a:p>
        </p:txBody>
      </p:sp>
      <p:sp>
        <p:nvSpPr>
          <p:cNvPr id="4" name="TextBox 3"/>
          <p:cNvSpPr txBox="1"/>
          <p:nvPr/>
        </p:nvSpPr>
        <p:spPr>
          <a:xfrm>
            <a:off x="1092200" y="2113280"/>
            <a:ext cx="10896600" cy="6606540"/>
          </a:xfrm>
          <a:prstGeom prst="rect">
            <a:avLst/>
          </a:prstGeom>
        </p:spPr>
        <p:txBody>
          <a:bodyPr wrap="square">
            <a:normAutofit lnSpcReduction="10000"/>
          </a:bodyPr>
          <a:lstStyle/>
          <a:p>
            <a:pPr lvl="0"/>
            <a:r>
              <a:rPr lang="en-CA" sz="4400" dirty="0">
                <a:latin typeface="Arial" pitchFamily="34" charset="0"/>
                <a:cs typeface="Arial" pitchFamily="34" charset="0"/>
              </a:rPr>
              <a:t>Other municipal departments should be part of your planning and can help when disaster </a:t>
            </a:r>
            <a:r>
              <a:rPr lang="en-CA" sz="4400" dirty="0" smtClean="0">
                <a:latin typeface="Arial" pitchFamily="34" charset="0"/>
                <a:cs typeface="Arial" pitchFamily="34" charset="0"/>
              </a:rPr>
              <a:t>strikes</a:t>
            </a:r>
          </a:p>
          <a:p>
            <a:pPr lvl="0"/>
            <a:endParaRPr lang="en-CA" sz="4400" dirty="0">
              <a:latin typeface="Arial" pitchFamily="34" charset="0"/>
              <a:cs typeface="Arial" pitchFamily="34" charset="0"/>
            </a:endParaRPr>
          </a:p>
          <a:p>
            <a:pPr lvl="0"/>
            <a:r>
              <a:rPr lang="en-CA" sz="4400" dirty="0" smtClean="0">
                <a:latin typeface="Arial" pitchFamily="34" charset="0"/>
                <a:cs typeface="Arial" pitchFamily="34" charset="0"/>
              </a:rPr>
              <a:t>Your community will step up!</a:t>
            </a:r>
          </a:p>
          <a:p>
            <a:pPr lvl="0"/>
            <a:endParaRPr lang="en-CA" sz="4400" dirty="0">
              <a:latin typeface="Arial" pitchFamily="34" charset="0"/>
              <a:cs typeface="Arial" pitchFamily="34" charset="0"/>
            </a:endParaRPr>
          </a:p>
          <a:p>
            <a:pPr lvl="0"/>
            <a:r>
              <a:rPr lang="en-CA" sz="4400" dirty="0">
                <a:latin typeface="Arial" pitchFamily="34" charset="0"/>
                <a:cs typeface="Arial" pitchFamily="34" charset="0"/>
              </a:rPr>
              <a:t>Other libraries can help in your recovery </a:t>
            </a:r>
            <a:r>
              <a:rPr lang="en-CA" sz="4400" dirty="0" smtClean="0">
                <a:latin typeface="Arial" pitchFamily="34" charset="0"/>
                <a:cs typeface="Arial" pitchFamily="34" charset="0"/>
              </a:rPr>
              <a:t>phase</a:t>
            </a:r>
          </a:p>
          <a:p>
            <a:pPr lvl="0"/>
            <a:endParaRPr lang="en-CA" sz="4400" dirty="0">
              <a:latin typeface="Arial" pitchFamily="34" charset="0"/>
              <a:cs typeface="Arial" pitchFamily="34" charset="0"/>
            </a:endParaRPr>
          </a:p>
          <a:p>
            <a:pPr lvl="0"/>
            <a:r>
              <a:rPr lang="en-CA" sz="4400" dirty="0">
                <a:latin typeface="Arial" pitchFamily="34" charset="0"/>
                <a:cs typeface="Arial" pitchFamily="34" charset="0"/>
              </a:rPr>
              <a:t>Make sure your insurance is in order</a:t>
            </a:r>
          </a:p>
          <a:p>
            <a:pPr algn="l">
              <a:lnSpc>
                <a:spcPct val="80000"/>
              </a:lnSpc>
            </a:pPr>
            <a:endParaRPr lang="en-US" sz="41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93345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2507546"/>
              </p:ext>
            </p:extLst>
          </p:nvPr>
        </p:nvGraphicFramePr>
        <p:xfrm>
          <a:off x="177800" y="304800"/>
          <a:ext cx="126492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626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0"/>
            <a:ext cx="13004800" cy="6827520"/>
          </a:xfrm>
          <a:prstGeom prst="rect">
            <a:avLst/>
          </a:prstGeom>
          <a:solidFill>
            <a:srgbClr val="026287"/>
          </a:solidFill>
        </p:spPr>
        <p:txBody>
          <a:bodyPr wrap="square" lIns="254000" tIns="254000" rIns="254000" bIns="254000" anchor="ctr">
            <a:normAutofit lnSpcReduction="10000"/>
          </a:bodyPr>
          <a:lstStyle/>
          <a:p>
            <a:pPr algn="ctr"/>
            <a:r>
              <a:rPr lang="en-US" sz="7200" b="1" dirty="0" smtClean="0">
                <a:solidFill>
                  <a:srgbClr val="FFFFFF"/>
                </a:solidFill>
                <a:latin typeface="Arial" pitchFamily="34" charset="0"/>
                <a:cs typeface="Arial" pitchFamily="34" charset="0"/>
              </a:rPr>
              <a:t>QUESTIONS?</a:t>
            </a:r>
          </a:p>
          <a:p>
            <a:pPr algn="ctr"/>
            <a:r>
              <a:rPr lang="en-US" sz="7200" b="1" dirty="0">
                <a:solidFill>
                  <a:srgbClr val="FFFFFF"/>
                </a:solidFill>
                <a:latin typeface="Arial" pitchFamily="34" charset="0"/>
                <a:cs typeface="Arial" pitchFamily="34" charset="0"/>
              </a:rPr>
              <a:t>
hannah.rasmussen@lpl.ca</a:t>
            </a:r>
          </a:p>
          <a:p>
            <a:pPr algn="ctr"/>
            <a:r>
              <a:rPr lang="en-US" sz="7200" b="1" dirty="0" smtClean="0">
                <a:solidFill>
                  <a:srgbClr val="FFFFFF"/>
                </a:solidFill>
                <a:latin typeface="Arial" pitchFamily="34" charset="0"/>
                <a:cs typeface="Arial" pitchFamily="34" charset="0"/>
              </a:rPr>
              <a:t>julie.gonyou@lpl.ca</a:t>
            </a:r>
            <a:r>
              <a:rPr lang="en-US" sz="7200" b="1" dirty="0">
                <a:solidFill>
                  <a:srgbClr val="FFFFFF"/>
                </a:solidFill>
                <a:latin typeface="Arial" pitchFamily="34" charset="0"/>
                <a:cs typeface="Arial" pitchFamily="34" charset="0"/>
              </a:rPr>
              <a:t>
</a:t>
            </a:r>
            <a:r>
              <a:rPr lang="en-US" sz="7200" b="1" dirty="0" smtClean="0">
                <a:solidFill>
                  <a:srgbClr val="FFFFFF"/>
                </a:solidFill>
                <a:latin typeface="Arial" pitchFamily="34" charset="0"/>
                <a:cs typeface="Arial" pitchFamily="34" charset="0"/>
              </a:rPr>
              <a:t>mariam.hamou@lpl.ca</a:t>
            </a:r>
            <a:endParaRPr lang="en-US" sz="7200" b="1" dirty="0">
              <a:solidFill>
                <a:srgbClr val="FFFFFF"/>
              </a:solidFill>
              <a:latin typeface="Arial" pitchFamily="34" charset="0"/>
              <a:cs typeface="Arial" pitchFamily="34" charset="0"/>
            </a:endParaRPr>
          </a:p>
          <a:p>
            <a:pPr algn="ctr"/>
            <a:r>
              <a:rPr lang="en-US" sz="7200" b="1" dirty="0" smtClean="0">
                <a:solidFill>
                  <a:srgbClr val="FFFFFF"/>
                </a:solidFill>
                <a:latin typeface="Arial" pitchFamily="34" charset="0"/>
                <a:cs typeface="Arial" pitchFamily="34" charset="0"/>
              </a:rPr>
              <a:t>susanna.krimmer@lpl.ca</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600" y="7315200"/>
            <a:ext cx="5733300" cy="1929388"/>
          </a:xfrm>
          <a:prstGeom prst="rect">
            <a:avLst/>
          </a:prstGeom>
        </p:spPr>
      </p:pic>
    </p:spTree>
    <p:extLst>
      <p:ext uri="{BB962C8B-B14F-4D97-AF65-F5344CB8AC3E}">
        <p14:creationId xmlns:p14="http://schemas.microsoft.com/office/powerpoint/2010/main" val="241959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6F7F7"/>
          </a:solidFill>
        </p:spPr>
      </p:sp>
      <p:sp>
        <p:nvSpPr>
          <p:cNvPr id="3" name="TextBox 2"/>
          <p:cNvSpPr txBox="1"/>
          <p:nvPr/>
        </p:nvSpPr>
        <p:spPr>
          <a:xfrm>
            <a:off x="0" y="508000"/>
            <a:ext cx="13004800" cy="103632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PRESENTATION OVERVIEW</a:t>
            </a:r>
          </a:p>
        </p:txBody>
      </p:sp>
      <p:sp>
        <p:nvSpPr>
          <p:cNvPr id="4" name="TextBox 3"/>
          <p:cNvSpPr txBox="1"/>
          <p:nvPr/>
        </p:nvSpPr>
        <p:spPr>
          <a:xfrm>
            <a:off x="711200" y="2133600"/>
            <a:ext cx="11658600" cy="7035292"/>
          </a:xfrm>
          <a:prstGeom prst="rect">
            <a:avLst/>
          </a:prstGeom>
        </p:spPr>
        <p:txBody>
          <a:bodyPr wrap="square">
            <a:normAutofit/>
          </a:bodyPr>
          <a:lstStyle/>
          <a:p>
            <a:pPr algn="l">
              <a:lnSpc>
                <a:spcPct val="86400"/>
              </a:lnSpc>
            </a:pPr>
            <a:r>
              <a:rPr lang="en-US" sz="4400" b="0" dirty="0">
                <a:solidFill>
                  <a:srgbClr val="000000"/>
                </a:solidFill>
                <a:latin typeface="Arial" pitchFamily="34" charset="0"/>
                <a:cs typeface="Arial" pitchFamily="34" charset="0"/>
              </a:rPr>
              <a:t>Disaster Planning 101
</a:t>
            </a:r>
            <a:endParaRPr lang="en-US" sz="4400" b="0" dirty="0" smtClean="0">
              <a:solidFill>
                <a:srgbClr val="000000"/>
              </a:solidFill>
              <a:latin typeface="Arial" pitchFamily="34" charset="0"/>
              <a:cs typeface="Arial" pitchFamily="34" charset="0"/>
            </a:endParaRPr>
          </a:p>
          <a:p>
            <a:pPr algn="l">
              <a:lnSpc>
                <a:spcPct val="86400"/>
              </a:lnSpc>
            </a:pPr>
            <a:r>
              <a:rPr lang="en-US" sz="4400" b="0" dirty="0" smtClean="0">
                <a:solidFill>
                  <a:srgbClr val="000000"/>
                </a:solidFill>
                <a:latin typeface="Arial" pitchFamily="34" charset="0"/>
                <a:cs typeface="Arial" pitchFamily="34" charset="0"/>
              </a:rPr>
              <a:t>London </a:t>
            </a:r>
            <a:r>
              <a:rPr lang="en-US" sz="4400" b="0" dirty="0">
                <a:solidFill>
                  <a:srgbClr val="000000"/>
                </a:solidFill>
                <a:latin typeface="Arial" pitchFamily="34" charset="0"/>
                <a:cs typeface="Arial" pitchFamily="34" charset="0"/>
              </a:rPr>
              <a:t>PL’s “Catastrophic” </a:t>
            </a:r>
            <a:r>
              <a:rPr lang="en-US" sz="4400" b="0" dirty="0" smtClean="0">
                <a:solidFill>
                  <a:srgbClr val="000000"/>
                </a:solidFill>
                <a:latin typeface="Arial" pitchFamily="34" charset="0"/>
                <a:cs typeface="Arial" pitchFamily="34" charset="0"/>
              </a:rPr>
              <a:t>Power Outage</a:t>
            </a:r>
            <a:r>
              <a:rPr lang="en-US" sz="4400" b="0" dirty="0">
                <a:solidFill>
                  <a:srgbClr val="000000"/>
                </a:solidFill>
                <a:latin typeface="Arial" pitchFamily="34" charset="0"/>
                <a:cs typeface="Arial" pitchFamily="34" charset="0"/>
              </a:rPr>
              <a:t>
</a:t>
            </a:r>
            <a:r>
              <a:rPr lang="en-US" sz="4400" b="0" dirty="0" smtClean="0">
                <a:solidFill>
                  <a:srgbClr val="000000"/>
                </a:solidFill>
                <a:latin typeface="Arial" pitchFamily="34" charset="0"/>
                <a:cs typeface="Arial" pitchFamily="34" charset="0"/>
              </a:rPr>
              <a:t>	</a:t>
            </a:r>
            <a:r>
              <a:rPr lang="en-US" sz="3600" b="0" dirty="0" smtClean="0">
                <a:solidFill>
                  <a:srgbClr val="000000"/>
                </a:solidFill>
                <a:latin typeface="Arial" pitchFamily="34" charset="0"/>
                <a:cs typeface="Arial" pitchFamily="34" charset="0"/>
              </a:rPr>
              <a:t>What </a:t>
            </a:r>
            <a:r>
              <a:rPr lang="en-US" sz="3600" b="0" dirty="0">
                <a:solidFill>
                  <a:srgbClr val="000000"/>
                </a:solidFill>
                <a:latin typeface="Arial" pitchFamily="34" charset="0"/>
                <a:cs typeface="Arial" pitchFamily="34" charset="0"/>
              </a:rPr>
              <a:t>happened? 
</a:t>
            </a:r>
            <a:r>
              <a:rPr lang="en-US" sz="3600" b="0" dirty="0" smtClean="0">
                <a:solidFill>
                  <a:srgbClr val="000000"/>
                </a:solidFill>
                <a:latin typeface="Arial" pitchFamily="34" charset="0"/>
                <a:cs typeface="Arial" pitchFamily="34" charset="0"/>
              </a:rPr>
              <a:t>	How </a:t>
            </a:r>
            <a:r>
              <a:rPr lang="en-US" sz="3600" b="0" dirty="0">
                <a:solidFill>
                  <a:srgbClr val="000000"/>
                </a:solidFill>
                <a:latin typeface="Arial" pitchFamily="34" charset="0"/>
                <a:cs typeface="Arial" pitchFamily="34" charset="0"/>
              </a:rPr>
              <a:t>we </a:t>
            </a:r>
            <a:r>
              <a:rPr lang="en-US" sz="3600" b="0" dirty="0" smtClean="0">
                <a:solidFill>
                  <a:srgbClr val="000000"/>
                </a:solidFill>
                <a:latin typeface="Arial" pitchFamily="34" charset="0"/>
                <a:cs typeface="Arial" pitchFamily="34" charset="0"/>
              </a:rPr>
              <a:t>responded </a:t>
            </a:r>
            <a:r>
              <a:rPr lang="en-US" sz="3600" b="0" dirty="0">
                <a:solidFill>
                  <a:srgbClr val="000000"/>
                </a:solidFill>
                <a:latin typeface="Arial" pitchFamily="34" charset="0"/>
                <a:cs typeface="Arial" pitchFamily="34" charset="0"/>
              </a:rPr>
              <a:t>
</a:t>
            </a:r>
            <a:r>
              <a:rPr lang="en-US" sz="3600" b="0" dirty="0" smtClean="0">
                <a:solidFill>
                  <a:srgbClr val="000000"/>
                </a:solidFill>
                <a:latin typeface="Arial" pitchFamily="34" charset="0"/>
                <a:cs typeface="Arial" pitchFamily="34" charset="0"/>
              </a:rPr>
              <a:t>	What did </a:t>
            </a:r>
            <a:r>
              <a:rPr lang="en-US" sz="3600" b="0" dirty="0">
                <a:solidFill>
                  <a:srgbClr val="000000"/>
                </a:solidFill>
                <a:latin typeface="Arial" pitchFamily="34" charset="0"/>
                <a:cs typeface="Arial" pitchFamily="34" charset="0"/>
              </a:rPr>
              <a:t>we do to recover </a:t>
            </a:r>
            <a:r>
              <a:rPr lang="en-US" sz="3600" b="0" dirty="0" smtClean="0">
                <a:solidFill>
                  <a:srgbClr val="000000"/>
                </a:solidFill>
                <a:latin typeface="Arial" pitchFamily="34" charset="0"/>
                <a:cs typeface="Arial" pitchFamily="34" charset="0"/>
              </a:rPr>
              <a:t>long-term</a:t>
            </a:r>
            <a:r>
              <a:rPr lang="en-US" sz="3600" b="0" dirty="0">
                <a:solidFill>
                  <a:srgbClr val="000000"/>
                </a:solidFill>
                <a:latin typeface="Arial" pitchFamily="34" charset="0"/>
                <a:cs typeface="Arial" pitchFamily="34" charset="0"/>
              </a:rPr>
              <a:t>? 
</a:t>
            </a:r>
            <a:r>
              <a:rPr lang="en-US" sz="3600" b="0" dirty="0" smtClean="0">
                <a:solidFill>
                  <a:srgbClr val="000000"/>
                </a:solidFill>
                <a:latin typeface="Arial" pitchFamily="34" charset="0"/>
                <a:cs typeface="Arial" pitchFamily="34" charset="0"/>
              </a:rPr>
              <a:t>	Lessons learned</a:t>
            </a:r>
            <a:r>
              <a:rPr lang="en-US" sz="3600" b="0" dirty="0">
                <a:solidFill>
                  <a:srgbClr val="000000"/>
                </a:solidFill>
                <a:latin typeface="Arial" pitchFamily="34" charset="0"/>
                <a:cs typeface="Arial" pitchFamily="34" charset="0"/>
              </a:rPr>
              <a:t>!</a:t>
            </a:r>
            <a:r>
              <a:rPr lang="en-US" sz="4400" b="0" dirty="0">
                <a:solidFill>
                  <a:srgbClr val="000000"/>
                </a:solidFill>
                <a:latin typeface="Arial" pitchFamily="34" charset="0"/>
                <a:cs typeface="Arial" pitchFamily="34" charset="0"/>
              </a:rPr>
              <a:t>
</a:t>
            </a:r>
            <a:endParaRPr lang="en-US" sz="4400" b="0" dirty="0" smtClean="0">
              <a:solidFill>
                <a:srgbClr val="000000"/>
              </a:solidFill>
              <a:latin typeface="Arial" pitchFamily="34" charset="0"/>
              <a:cs typeface="Arial" pitchFamily="34" charset="0"/>
            </a:endParaRPr>
          </a:p>
          <a:p>
            <a:pPr algn="l">
              <a:lnSpc>
                <a:spcPct val="86400"/>
              </a:lnSpc>
            </a:pPr>
            <a:r>
              <a:rPr lang="en-US" sz="4400" b="0" dirty="0" smtClean="0">
                <a:solidFill>
                  <a:srgbClr val="000000"/>
                </a:solidFill>
                <a:latin typeface="Arial" pitchFamily="34" charset="0"/>
                <a:cs typeface="Arial" pitchFamily="34" charset="0"/>
              </a:rPr>
              <a:t>Disaster </a:t>
            </a:r>
            <a:r>
              <a:rPr lang="en-US" sz="4400" b="0" dirty="0">
                <a:solidFill>
                  <a:srgbClr val="000000"/>
                </a:solidFill>
                <a:latin typeface="Arial" pitchFamily="34" charset="0"/>
                <a:cs typeface="Arial" pitchFamily="34" charset="0"/>
              </a:rPr>
              <a:t>Response &amp; Recovery Planning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6F7F7"/>
          </a:solidFill>
        </p:spPr>
      </p:sp>
      <p:sp>
        <p:nvSpPr>
          <p:cNvPr id="3" name="TextBox 2"/>
          <p:cNvSpPr txBox="1"/>
          <p:nvPr/>
        </p:nvSpPr>
        <p:spPr>
          <a:xfrm>
            <a:off x="0" y="508000"/>
            <a:ext cx="13004800" cy="1036320"/>
          </a:xfrm>
          <a:prstGeom prst="rect">
            <a:avLst/>
          </a:prstGeom>
        </p:spPr>
        <p:txBody>
          <a:bodyPr wrap="none" lIns="254000" tIns="0" rIns="254000" bIns="0" anchor="t"/>
          <a:lstStyle/>
          <a:p>
            <a:pPr algn="ctr"/>
            <a:r>
              <a:rPr lang="en-US" sz="6800" b="1" smtClean="0">
                <a:solidFill>
                  <a:srgbClr val="000000"/>
                </a:solidFill>
                <a:latin typeface="Arial" pitchFamily="34" charset="0"/>
                <a:cs typeface="Arial" pitchFamily="34" charset="0"/>
              </a:rPr>
              <a:t>DISASTER PLANNING 101</a:t>
            </a:r>
            <a:endParaRPr lang="en-US" sz="6800" b="1">
              <a:solidFill>
                <a:srgbClr val="000000"/>
              </a:solidFill>
              <a:latin typeface="Arial" pitchFamily="34" charset="0"/>
              <a:cs typeface="Arial" pitchFamily="34" charset="0"/>
            </a:endParaRPr>
          </a:p>
        </p:txBody>
      </p:sp>
      <p:sp>
        <p:nvSpPr>
          <p:cNvPr id="4" name="TextBox 3"/>
          <p:cNvSpPr txBox="1"/>
          <p:nvPr/>
        </p:nvSpPr>
        <p:spPr>
          <a:xfrm>
            <a:off x="254000" y="2052320"/>
            <a:ext cx="12496800" cy="7035292"/>
          </a:xfrm>
          <a:prstGeom prst="rect">
            <a:avLst/>
          </a:prstGeom>
        </p:spPr>
        <p:txBody>
          <a:bodyPr wrap="square">
            <a:normAutofit/>
          </a:bodyPr>
          <a:lstStyle/>
          <a:p>
            <a:pPr marL="762000" indent="-762000" algn="l">
              <a:lnSpc>
                <a:spcPct val="86400"/>
              </a:lnSpc>
              <a:buFont typeface="Roboto-Light"/>
              <a:buChar char="•"/>
            </a:pPr>
            <a:endParaRPr lang="en-US" sz="5400" b="0">
              <a:solidFill>
                <a:srgbClr val="000000"/>
              </a:solidFill>
              <a:effectLst>
                <a:outerShdw blurRad="30000" dist="30000" dir="2700000">
                  <a:srgbClr val="000000">
                    <a:alpha val="50000"/>
                  </a:srgbClr>
                </a:outerShdw>
              </a:effectLst>
              <a:latin typeface="Roboto-Light"/>
            </a:endParaRPr>
          </a:p>
        </p:txBody>
      </p:sp>
      <p:graphicFrame>
        <p:nvGraphicFramePr>
          <p:cNvPr id="6" name="Diagram 5"/>
          <p:cNvGraphicFramePr/>
          <p:nvPr>
            <p:extLst>
              <p:ext uri="{D42A27DB-BD31-4B8C-83A1-F6EECF244321}">
                <p14:modId xmlns:p14="http://schemas.microsoft.com/office/powerpoint/2010/main" val="4282939909"/>
              </p:ext>
            </p:extLst>
          </p:nvPr>
        </p:nvGraphicFramePr>
        <p:xfrm>
          <a:off x="787400" y="1676400"/>
          <a:ext cx="11430000" cy="7538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9F9F9"/>
          </a:solidFill>
        </p:spPr>
      </p:sp>
      <p:sp>
        <p:nvSpPr>
          <p:cNvPr id="3" name="TextBox 2"/>
          <p:cNvSpPr txBox="1"/>
          <p:nvPr/>
        </p:nvSpPr>
        <p:spPr>
          <a:xfrm>
            <a:off x="0" y="508000"/>
            <a:ext cx="13004800" cy="207264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BAD THINGS</a:t>
            </a:r>
          </a:p>
        </p:txBody>
      </p:sp>
      <p:sp>
        <p:nvSpPr>
          <p:cNvPr id="4" name="TextBox 3"/>
          <p:cNvSpPr txBox="1"/>
          <p:nvPr/>
        </p:nvSpPr>
        <p:spPr>
          <a:xfrm>
            <a:off x="819277" y="1676400"/>
            <a:ext cx="12496800" cy="8153400"/>
          </a:xfrm>
          <a:prstGeom prst="rect">
            <a:avLst/>
          </a:prstGeom>
        </p:spPr>
        <p:txBody>
          <a:bodyPr wrap="square">
            <a:normAutofit fontScale="32500" lnSpcReduction="20000"/>
          </a:bodyPr>
          <a:lstStyle/>
          <a:p>
            <a:pPr algn="l">
              <a:lnSpc>
                <a:spcPct val="120000"/>
              </a:lnSpc>
            </a:pPr>
            <a:r>
              <a:rPr lang="en-US" sz="7400" b="0" dirty="0">
                <a:solidFill>
                  <a:srgbClr val="FF0000"/>
                </a:solidFill>
                <a:latin typeface="Arial" pitchFamily="34" charset="0"/>
                <a:cs typeface="Arial" pitchFamily="34" charset="0"/>
              </a:rPr>
              <a:t>Natural Hazards
</a:t>
            </a:r>
            <a:r>
              <a:rPr lang="en-US" sz="7400" b="0" dirty="0" smtClean="0">
                <a:solidFill>
                  <a:srgbClr val="FF0000"/>
                </a:solidFill>
                <a:latin typeface="Arial" pitchFamily="34" charset="0"/>
                <a:cs typeface="Arial" pitchFamily="34" charset="0"/>
              </a:rPr>
              <a:t>	Floods/water</a:t>
            </a:r>
            <a:r>
              <a:rPr lang="en-US" sz="7400" b="0" dirty="0">
                <a:solidFill>
                  <a:srgbClr val="FF0000"/>
                </a:solidFill>
                <a:latin typeface="Arial" pitchFamily="34" charset="0"/>
                <a:cs typeface="Arial" pitchFamily="34" charset="0"/>
              </a:rPr>
              <a:t>
</a:t>
            </a:r>
            <a:r>
              <a:rPr lang="en-US" sz="7400" b="0" dirty="0" smtClean="0">
                <a:solidFill>
                  <a:srgbClr val="FF0000"/>
                </a:solidFill>
                <a:latin typeface="Arial" pitchFamily="34" charset="0"/>
                <a:cs typeface="Arial" pitchFamily="34" charset="0"/>
              </a:rPr>
              <a:t>	Extreme </a:t>
            </a:r>
            <a:r>
              <a:rPr lang="en-US" sz="7400" b="0" dirty="0">
                <a:solidFill>
                  <a:srgbClr val="FF0000"/>
                </a:solidFill>
                <a:latin typeface="Arial" pitchFamily="34" charset="0"/>
                <a:cs typeface="Arial" pitchFamily="34" charset="0"/>
              </a:rPr>
              <a:t>Weather, e.g. </a:t>
            </a:r>
            <a:r>
              <a:rPr lang="en-US" sz="7400" b="0" dirty="0" smtClean="0">
                <a:solidFill>
                  <a:srgbClr val="FF0000"/>
                </a:solidFill>
                <a:latin typeface="Arial" pitchFamily="34" charset="0"/>
                <a:cs typeface="Arial" pitchFamily="34" charset="0"/>
              </a:rPr>
              <a:t>blizzards, tornadoes, lightning</a:t>
            </a:r>
            <a:r>
              <a:rPr lang="en-US" sz="7400" b="0" dirty="0">
                <a:solidFill>
                  <a:srgbClr val="FF0000"/>
                </a:solidFill>
                <a:latin typeface="Arial" pitchFamily="34" charset="0"/>
                <a:cs typeface="Arial" pitchFamily="34" charset="0"/>
              </a:rPr>
              <a:t>
   </a:t>
            </a:r>
            <a:r>
              <a:rPr lang="en-US" sz="7400" b="0" dirty="0" smtClean="0">
                <a:solidFill>
                  <a:srgbClr val="FF0000"/>
                </a:solidFill>
                <a:latin typeface="Arial" pitchFamily="34" charset="0"/>
                <a:cs typeface="Arial" pitchFamily="34" charset="0"/>
              </a:rPr>
              <a:t>	Fire</a:t>
            </a:r>
            <a:r>
              <a:rPr lang="en-US" sz="7400" b="0" dirty="0">
                <a:solidFill>
                  <a:srgbClr val="FF0000"/>
                </a:solidFill>
                <a:latin typeface="Arial" pitchFamily="34" charset="0"/>
                <a:cs typeface="Arial" pitchFamily="34" charset="0"/>
              </a:rPr>
              <a:t>
   </a:t>
            </a:r>
            <a:r>
              <a:rPr lang="en-US" sz="7400" b="0" dirty="0" smtClean="0">
                <a:solidFill>
                  <a:srgbClr val="FF0000"/>
                </a:solidFill>
                <a:latin typeface="Arial" pitchFamily="34" charset="0"/>
                <a:cs typeface="Arial" pitchFamily="34" charset="0"/>
              </a:rPr>
              <a:t>	Earthquakes</a:t>
            </a:r>
            <a:r>
              <a:rPr lang="en-US" sz="7400" b="0" dirty="0">
                <a:solidFill>
                  <a:srgbClr val="FF0000"/>
                </a:solidFill>
                <a:latin typeface="Arial" pitchFamily="34" charset="0"/>
                <a:cs typeface="Arial" pitchFamily="34" charset="0"/>
              </a:rPr>
              <a:t>
</a:t>
            </a:r>
            <a:endParaRPr lang="en-US" sz="7400" b="0" dirty="0" smtClean="0">
              <a:solidFill>
                <a:srgbClr val="FF0000"/>
              </a:solidFill>
              <a:latin typeface="Arial" pitchFamily="34" charset="0"/>
              <a:cs typeface="Arial" pitchFamily="34" charset="0"/>
            </a:endParaRPr>
          </a:p>
          <a:p>
            <a:pPr algn="l">
              <a:lnSpc>
                <a:spcPct val="120000"/>
              </a:lnSpc>
            </a:pPr>
            <a:r>
              <a:rPr lang="en-US" sz="7400" b="0" dirty="0" smtClean="0">
                <a:solidFill>
                  <a:srgbClr val="FF0000"/>
                </a:solidFill>
                <a:latin typeface="Arial" pitchFamily="34" charset="0"/>
                <a:cs typeface="Arial" pitchFamily="34" charset="0"/>
              </a:rPr>
              <a:t>Power </a:t>
            </a:r>
            <a:r>
              <a:rPr lang="en-US" sz="7400" b="0" dirty="0">
                <a:solidFill>
                  <a:srgbClr val="FF0000"/>
                </a:solidFill>
                <a:latin typeface="Arial" pitchFamily="34" charset="0"/>
                <a:cs typeface="Arial" pitchFamily="34" charset="0"/>
              </a:rPr>
              <a:t>and Energy Outages
</a:t>
            </a:r>
            <a:endParaRPr lang="en-US" sz="7400" b="0" dirty="0" smtClean="0">
              <a:solidFill>
                <a:srgbClr val="FF0000"/>
              </a:solidFill>
              <a:latin typeface="Arial" pitchFamily="34" charset="0"/>
              <a:cs typeface="Arial" pitchFamily="34" charset="0"/>
            </a:endParaRPr>
          </a:p>
          <a:p>
            <a:pPr algn="l">
              <a:lnSpc>
                <a:spcPct val="120000"/>
              </a:lnSpc>
            </a:pPr>
            <a:r>
              <a:rPr lang="en-US" sz="7400" b="0" dirty="0" smtClean="0">
                <a:solidFill>
                  <a:srgbClr val="FF0000"/>
                </a:solidFill>
                <a:latin typeface="Arial" pitchFamily="34" charset="0"/>
                <a:cs typeface="Arial" pitchFamily="34" charset="0"/>
              </a:rPr>
              <a:t>Building </a:t>
            </a:r>
            <a:r>
              <a:rPr lang="en-US" sz="7400" b="0" dirty="0">
                <a:solidFill>
                  <a:srgbClr val="FF0000"/>
                </a:solidFill>
                <a:latin typeface="Arial" pitchFamily="34" charset="0"/>
                <a:cs typeface="Arial" pitchFamily="34" charset="0"/>
              </a:rPr>
              <a:t>System Failures, e.g. </a:t>
            </a:r>
            <a:r>
              <a:rPr lang="en-US" sz="7400" b="0" dirty="0" smtClean="0">
                <a:solidFill>
                  <a:srgbClr val="FF0000"/>
                </a:solidFill>
                <a:latin typeface="Arial" pitchFamily="34" charset="0"/>
                <a:cs typeface="Arial" pitchFamily="34" charset="0"/>
              </a:rPr>
              <a:t>plumbing</a:t>
            </a:r>
          </a:p>
          <a:p>
            <a:pPr algn="l">
              <a:lnSpc>
                <a:spcPct val="120000"/>
              </a:lnSpc>
            </a:pPr>
            <a:endParaRPr lang="en-US" sz="7400" dirty="0">
              <a:solidFill>
                <a:srgbClr val="000000"/>
              </a:solidFill>
              <a:latin typeface="Arial" pitchFamily="34" charset="0"/>
              <a:cs typeface="Arial" pitchFamily="34" charset="0"/>
            </a:endParaRPr>
          </a:p>
          <a:p>
            <a:pPr algn="l">
              <a:lnSpc>
                <a:spcPct val="120000"/>
              </a:lnSpc>
            </a:pPr>
            <a:r>
              <a:rPr lang="en-US" sz="7400" b="0" dirty="0" smtClean="0">
                <a:solidFill>
                  <a:srgbClr val="000000"/>
                </a:solidFill>
                <a:latin typeface="Arial" pitchFamily="34" charset="0"/>
                <a:cs typeface="Arial" pitchFamily="34" charset="0"/>
              </a:rPr>
              <a:t>Public Health Issues</a:t>
            </a:r>
          </a:p>
          <a:p>
            <a:pPr>
              <a:lnSpc>
                <a:spcPct val="120000"/>
              </a:lnSpc>
            </a:pPr>
            <a:endParaRPr lang="en-US" sz="7400" dirty="0" smtClean="0">
              <a:solidFill>
                <a:srgbClr val="000000"/>
              </a:solidFill>
              <a:latin typeface="Arial" pitchFamily="34" charset="0"/>
              <a:cs typeface="Arial" pitchFamily="34" charset="0"/>
            </a:endParaRPr>
          </a:p>
          <a:p>
            <a:pPr>
              <a:lnSpc>
                <a:spcPct val="120000"/>
              </a:lnSpc>
            </a:pPr>
            <a:r>
              <a:rPr lang="en-US" sz="7400" dirty="0" smtClean="0">
                <a:solidFill>
                  <a:srgbClr val="000000"/>
                </a:solidFill>
                <a:latin typeface="Arial" pitchFamily="34" charset="0"/>
                <a:cs typeface="Arial" pitchFamily="34" charset="0"/>
              </a:rPr>
              <a:t>Pests</a:t>
            </a:r>
            <a:r>
              <a:rPr lang="en-US" sz="7400" dirty="0">
                <a:solidFill>
                  <a:srgbClr val="000000"/>
                </a:solidFill>
                <a:latin typeface="Arial" pitchFamily="34" charset="0"/>
                <a:cs typeface="Arial" pitchFamily="34" charset="0"/>
              </a:rPr>
              <a:t>, e.g. bed bugs
</a:t>
            </a:r>
            <a:endParaRPr lang="en-US" sz="7400" dirty="0" smtClean="0">
              <a:solidFill>
                <a:srgbClr val="000000"/>
              </a:solidFill>
              <a:latin typeface="Arial" pitchFamily="34" charset="0"/>
              <a:cs typeface="Arial" pitchFamily="34" charset="0"/>
            </a:endParaRPr>
          </a:p>
          <a:p>
            <a:pPr>
              <a:lnSpc>
                <a:spcPct val="120000"/>
              </a:lnSpc>
            </a:pPr>
            <a:r>
              <a:rPr lang="en-US" sz="7400" dirty="0" smtClean="0">
                <a:solidFill>
                  <a:srgbClr val="000000"/>
                </a:solidFill>
                <a:latin typeface="Arial" pitchFamily="34" charset="0"/>
                <a:cs typeface="Arial" pitchFamily="34" charset="0"/>
              </a:rPr>
              <a:t>Criminal </a:t>
            </a:r>
            <a:r>
              <a:rPr lang="en-US" sz="7400" dirty="0">
                <a:solidFill>
                  <a:srgbClr val="000000"/>
                </a:solidFill>
                <a:latin typeface="Arial" pitchFamily="34" charset="0"/>
                <a:cs typeface="Arial" pitchFamily="34" charset="0"/>
              </a:rPr>
              <a:t>Activity
</a:t>
            </a:r>
            <a:r>
              <a:rPr lang="en-US" sz="7400" dirty="0" smtClean="0">
                <a:solidFill>
                  <a:srgbClr val="000000"/>
                </a:solidFill>
                <a:latin typeface="Arial" pitchFamily="34" charset="0"/>
                <a:cs typeface="Arial" pitchFamily="34" charset="0"/>
              </a:rPr>
              <a:t>	Violence</a:t>
            </a:r>
            <a:r>
              <a:rPr lang="en-US" sz="7400" dirty="0">
                <a:solidFill>
                  <a:srgbClr val="000000"/>
                </a:solidFill>
                <a:latin typeface="Arial" pitchFamily="34" charset="0"/>
                <a:cs typeface="Arial" pitchFamily="34" charset="0"/>
              </a:rPr>
              <a:t>, e.g. weapons, bomb </a:t>
            </a:r>
            <a:r>
              <a:rPr lang="en-US" sz="7400" dirty="0" smtClean="0">
                <a:solidFill>
                  <a:srgbClr val="000000"/>
                </a:solidFill>
                <a:latin typeface="Arial" pitchFamily="34" charset="0"/>
                <a:cs typeface="Arial" pitchFamily="34" charset="0"/>
              </a:rPr>
              <a:t>threats</a:t>
            </a:r>
          </a:p>
          <a:p>
            <a:pPr>
              <a:lnSpc>
                <a:spcPct val="120000"/>
              </a:lnSpc>
            </a:pPr>
            <a:r>
              <a:rPr lang="en-US" sz="7400" dirty="0">
                <a:solidFill>
                  <a:srgbClr val="000000"/>
                </a:solidFill>
                <a:latin typeface="Arial" pitchFamily="34" charset="0"/>
                <a:cs typeface="Arial" pitchFamily="34" charset="0"/>
              </a:rPr>
              <a:t>	</a:t>
            </a:r>
            <a:r>
              <a:rPr lang="en-US" sz="7400" dirty="0" smtClean="0">
                <a:solidFill>
                  <a:srgbClr val="000000"/>
                </a:solidFill>
                <a:latin typeface="Arial" pitchFamily="34" charset="0"/>
                <a:cs typeface="Arial" pitchFamily="34" charset="0"/>
              </a:rPr>
              <a:t>Arson</a:t>
            </a:r>
          </a:p>
          <a:p>
            <a:pPr>
              <a:lnSpc>
                <a:spcPct val="120000"/>
              </a:lnSpc>
            </a:pPr>
            <a:r>
              <a:rPr lang="en-US" sz="7400" dirty="0">
                <a:solidFill>
                  <a:srgbClr val="000000"/>
                </a:solidFill>
                <a:latin typeface="Arial" pitchFamily="34" charset="0"/>
                <a:cs typeface="Arial" pitchFamily="34" charset="0"/>
              </a:rPr>
              <a:t>	</a:t>
            </a:r>
            <a:r>
              <a:rPr lang="en-US" sz="7400" dirty="0" smtClean="0">
                <a:solidFill>
                  <a:srgbClr val="000000"/>
                </a:solidFill>
                <a:latin typeface="Arial" pitchFamily="34" charset="0"/>
                <a:cs typeface="Arial" pitchFamily="34" charset="0"/>
              </a:rPr>
              <a:t>Cyber </a:t>
            </a:r>
            <a:r>
              <a:rPr lang="en-US" sz="7400" dirty="0">
                <a:solidFill>
                  <a:srgbClr val="000000"/>
                </a:solidFill>
                <a:latin typeface="Arial" pitchFamily="34" charset="0"/>
                <a:cs typeface="Arial" pitchFamily="34" charset="0"/>
              </a:rPr>
              <a:t>Attacks
</a:t>
            </a:r>
            <a:endParaRPr lang="en-US" sz="7400" dirty="0" smtClean="0">
              <a:solidFill>
                <a:srgbClr val="000000"/>
              </a:solidFill>
              <a:latin typeface="Arial" pitchFamily="34" charset="0"/>
              <a:cs typeface="Arial" pitchFamily="34" charset="0"/>
            </a:endParaRPr>
          </a:p>
          <a:p>
            <a:pPr>
              <a:lnSpc>
                <a:spcPct val="120000"/>
              </a:lnSpc>
            </a:pPr>
            <a:r>
              <a:rPr lang="en-US" sz="7400" dirty="0" smtClean="0">
                <a:solidFill>
                  <a:srgbClr val="000000"/>
                </a:solidFill>
                <a:latin typeface="Arial" pitchFamily="34" charset="0"/>
                <a:cs typeface="Arial" pitchFamily="34" charset="0"/>
              </a:rPr>
              <a:t>Environmental </a:t>
            </a:r>
            <a:r>
              <a:rPr lang="en-US" sz="7400" dirty="0">
                <a:solidFill>
                  <a:srgbClr val="000000"/>
                </a:solidFill>
                <a:latin typeface="Arial" pitchFamily="34" charset="0"/>
                <a:cs typeface="Arial" pitchFamily="34" charset="0"/>
              </a:rPr>
              <a:t>Disasters, e.g. hazardous substances, </a:t>
            </a:r>
            <a:r>
              <a:rPr lang="en-US" sz="7400" dirty="0" err="1">
                <a:solidFill>
                  <a:srgbClr val="000000"/>
                </a:solidFill>
                <a:latin typeface="Arial" pitchFamily="34" charset="0"/>
                <a:cs typeface="Arial" pitchFamily="34" charset="0"/>
              </a:rPr>
              <a:t>mould</a:t>
            </a:r>
            <a:endParaRPr lang="en-US" sz="7400" dirty="0">
              <a:solidFill>
                <a:srgbClr val="000000"/>
              </a:solidFill>
              <a:latin typeface="Arial" pitchFamily="34" charset="0"/>
              <a:cs typeface="Arial" pitchFamily="34" charset="0"/>
            </a:endParaRPr>
          </a:p>
          <a:p>
            <a:pPr algn="l">
              <a:lnSpc>
                <a:spcPct val="83200"/>
              </a:lnSpc>
            </a:pPr>
            <a:endParaRPr lang="en-US" sz="4400" b="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6F7F7"/>
          </a:solidFill>
        </p:spPr>
      </p:sp>
      <p:sp>
        <p:nvSpPr>
          <p:cNvPr id="3" name="TextBox 2"/>
          <p:cNvSpPr txBox="1"/>
          <p:nvPr/>
        </p:nvSpPr>
        <p:spPr>
          <a:xfrm>
            <a:off x="0" y="508000"/>
            <a:ext cx="13004800" cy="123444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IMPACT</a:t>
            </a:r>
          </a:p>
        </p:txBody>
      </p:sp>
      <p:sp>
        <p:nvSpPr>
          <p:cNvPr id="4" name="TextBox 3"/>
          <p:cNvSpPr txBox="1"/>
          <p:nvPr/>
        </p:nvSpPr>
        <p:spPr>
          <a:xfrm>
            <a:off x="1092200" y="2061412"/>
            <a:ext cx="12496800" cy="7158787"/>
          </a:xfrm>
          <a:prstGeom prst="rect">
            <a:avLst/>
          </a:prstGeom>
        </p:spPr>
        <p:txBody>
          <a:bodyPr wrap="square">
            <a:normAutofit fontScale="77500" lnSpcReduction="20000"/>
          </a:bodyPr>
          <a:lstStyle/>
          <a:p>
            <a:pPr algn="l">
              <a:lnSpc>
                <a:spcPct val="110000"/>
              </a:lnSpc>
            </a:pPr>
            <a:r>
              <a:rPr lang="en-US" sz="4400" b="0">
                <a:solidFill>
                  <a:srgbClr val="000000"/>
                </a:solidFill>
                <a:latin typeface="Arial" pitchFamily="34" charset="0"/>
                <a:cs typeface="Arial" pitchFamily="34" charset="0"/>
              </a:rPr>
              <a:t>Service Disruption
</a:t>
            </a:r>
            <a:endParaRPr lang="en-US" sz="4400" b="0" smtClean="0">
              <a:solidFill>
                <a:srgbClr val="000000"/>
              </a:solidFill>
              <a:latin typeface="Arial" pitchFamily="34" charset="0"/>
              <a:cs typeface="Arial" pitchFamily="34" charset="0"/>
            </a:endParaRPr>
          </a:p>
          <a:p>
            <a:pPr algn="l">
              <a:lnSpc>
                <a:spcPct val="110000"/>
              </a:lnSpc>
            </a:pPr>
            <a:r>
              <a:rPr lang="en-US" sz="4400" b="0" smtClean="0">
                <a:solidFill>
                  <a:srgbClr val="000000"/>
                </a:solidFill>
                <a:latin typeface="Arial" pitchFamily="34" charset="0"/>
                <a:cs typeface="Arial" pitchFamily="34" charset="0"/>
              </a:rPr>
              <a:t>Human </a:t>
            </a:r>
            <a:r>
              <a:rPr lang="en-US" sz="4400" b="0">
                <a:solidFill>
                  <a:srgbClr val="000000"/>
                </a:solidFill>
                <a:latin typeface="Arial" pitchFamily="34" charset="0"/>
                <a:cs typeface="Arial" pitchFamily="34" charset="0"/>
              </a:rPr>
              <a:t>Impact
</a:t>
            </a:r>
            <a:r>
              <a:rPr lang="en-US" sz="4400" b="0" smtClean="0">
                <a:solidFill>
                  <a:srgbClr val="000000"/>
                </a:solidFill>
                <a:latin typeface="Arial" pitchFamily="34" charset="0"/>
                <a:cs typeface="Arial" pitchFamily="34" charset="0"/>
              </a:rPr>
              <a:t>	</a:t>
            </a:r>
            <a:r>
              <a:rPr lang="en-US" sz="3600" b="0" smtClean="0">
                <a:solidFill>
                  <a:srgbClr val="000000"/>
                </a:solidFill>
                <a:latin typeface="Arial" pitchFamily="34" charset="0"/>
                <a:cs typeface="Arial" pitchFamily="34" charset="0"/>
              </a:rPr>
              <a:t>First </a:t>
            </a:r>
            <a:r>
              <a:rPr lang="en-US" sz="3600" b="0">
                <a:solidFill>
                  <a:srgbClr val="000000"/>
                </a:solidFill>
                <a:latin typeface="Arial" pitchFamily="34" charset="0"/>
                <a:cs typeface="Arial" pitchFamily="34" charset="0"/>
              </a:rPr>
              <a:t>Responders
</a:t>
            </a:r>
            <a:r>
              <a:rPr lang="en-US" sz="3600" b="0" smtClean="0">
                <a:solidFill>
                  <a:srgbClr val="000000"/>
                </a:solidFill>
                <a:latin typeface="Arial" pitchFamily="34" charset="0"/>
                <a:cs typeface="Arial" pitchFamily="34" charset="0"/>
              </a:rPr>
              <a:t>	Public</a:t>
            </a:r>
            <a:r>
              <a:rPr lang="en-US" sz="3600" b="0">
                <a:solidFill>
                  <a:srgbClr val="000000"/>
                </a:solidFill>
                <a:latin typeface="Arial" pitchFamily="34" charset="0"/>
                <a:cs typeface="Arial" pitchFamily="34" charset="0"/>
              </a:rPr>
              <a:t>
</a:t>
            </a:r>
            <a:r>
              <a:rPr lang="en-US" sz="3600" b="0" smtClean="0">
                <a:solidFill>
                  <a:srgbClr val="000000"/>
                </a:solidFill>
                <a:latin typeface="Arial" pitchFamily="34" charset="0"/>
                <a:cs typeface="Arial" pitchFamily="34" charset="0"/>
              </a:rPr>
              <a:t>	Employees</a:t>
            </a:r>
            <a:r>
              <a:rPr lang="en-US" sz="4400" b="0">
                <a:solidFill>
                  <a:srgbClr val="000000"/>
                </a:solidFill>
                <a:latin typeface="Arial" pitchFamily="34" charset="0"/>
                <a:cs typeface="Arial" pitchFamily="34" charset="0"/>
              </a:rPr>
              <a:t>
</a:t>
            </a:r>
            <a:endParaRPr lang="en-US" sz="4400" b="0" smtClean="0">
              <a:solidFill>
                <a:srgbClr val="000000"/>
              </a:solidFill>
              <a:latin typeface="Arial" pitchFamily="34" charset="0"/>
              <a:cs typeface="Arial" pitchFamily="34" charset="0"/>
            </a:endParaRPr>
          </a:p>
          <a:p>
            <a:pPr algn="l">
              <a:lnSpc>
                <a:spcPct val="110000"/>
              </a:lnSpc>
            </a:pPr>
            <a:r>
              <a:rPr lang="en-US" sz="4400" b="0" smtClean="0">
                <a:solidFill>
                  <a:srgbClr val="000000"/>
                </a:solidFill>
                <a:latin typeface="Arial" pitchFamily="34" charset="0"/>
                <a:cs typeface="Arial" pitchFamily="34" charset="0"/>
              </a:rPr>
              <a:t>Library </a:t>
            </a:r>
            <a:r>
              <a:rPr lang="en-US" sz="4400" b="0">
                <a:solidFill>
                  <a:srgbClr val="000000"/>
                </a:solidFill>
                <a:latin typeface="Arial" pitchFamily="34" charset="0"/>
                <a:cs typeface="Arial" pitchFamily="34" charset="0"/>
              </a:rPr>
              <a:t>Assets
</a:t>
            </a:r>
            <a:r>
              <a:rPr lang="en-US" sz="4400" b="0" smtClean="0">
                <a:solidFill>
                  <a:srgbClr val="000000"/>
                </a:solidFill>
                <a:latin typeface="Arial" pitchFamily="34" charset="0"/>
                <a:cs typeface="Arial" pitchFamily="34" charset="0"/>
              </a:rPr>
              <a:t>	</a:t>
            </a:r>
            <a:r>
              <a:rPr lang="en-US" sz="3600" b="0" smtClean="0">
                <a:solidFill>
                  <a:srgbClr val="000000"/>
                </a:solidFill>
                <a:latin typeface="Arial" pitchFamily="34" charset="0"/>
                <a:cs typeface="Arial" pitchFamily="34" charset="0"/>
              </a:rPr>
              <a:t>Buildings </a:t>
            </a:r>
            <a:r>
              <a:rPr lang="en-US" sz="3600" b="0">
                <a:solidFill>
                  <a:srgbClr val="000000"/>
                </a:solidFill>
                <a:latin typeface="Arial" pitchFamily="34" charset="0"/>
                <a:cs typeface="Arial" pitchFamily="34" charset="0"/>
              </a:rPr>
              <a:t>&amp; Property – structural &amp;  components, </a:t>
            </a:r>
            <a:r>
              <a:rPr lang="en-US" sz="3600" b="0" smtClean="0">
                <a:solidFill>
                  <a:srgbClr val="000000"/>
                </a:solidFill>
                <a:latin typeface="Arial" pitchFamily="34" charset="0"/>
                <a:cs typeface="Arial" pitchFamily="34" charset="0"/>
              </a:rPr>
              <a:t>carpets</a:t>
            </a:r>
          </a:p>
          <a:p>
            <a:pPr algn="l">
              <a:lnSpc>
                <a:spcPct val="110000"/>
              </a:lnSpc>
            </a:pPr>
            <a:r>
              <a:rPr lang="en-US" sz="3600" smtClean="0">
                <a:solidFill>
                  <a:srgbClr val="000000"/>
                </a:solidFill>
                <a:latin typeface="Arial" pitchFamily="34" charset="0"/>
                <a:cs typeface="Arial" pitchFamily="34" charset="0"/>
              </a:rPr>
              <a:t>	Collections, IT, furniture</a:t>
            </a:r>
          </a:p>
          <a:p>
            <a:pPr algn="l">
              <a:lnSpc>
                <a:spcPct val="110000"/>
              </a:lnSpc>
            </a:pPr>
            <a:endParaRPr lang="en-US" sz="4400" b="0" smtClean="0">
              <a:solidFill>
                <a:srgbClr val="000000"/>
              </a:solidFill>
              <a:latin typeface="Arial" pitchFamily="34" charset="0"/>
              <a:cs typeface="Arial" pitchFamily="34" charset="0"/>
            </a:endParaRPr>
          </a:p>
          <a:p>
            <a:pPr algn="l">
              <a:lnSpc>
                <a:spcPct val="110000"/>
              </a:lnSpc>
            </a:pPr>
            <a:r>
              <a:rPr lang="en-US" sz="4400" b="0" smtClean="0">
                <a:solidFill>
                  <a:srgbClr val="000000"/>
                </a:solidFill>
                <a:latin typeface="Arial" pitchFamily="34" charset="0"/>
                <a:cs typeface="Arial" pitchFamily="34" charset="0"/>
              </a:rPr>
              <a:t>Financial</a:t>
            </a:r>
          </a:p>
          <a:p>
            <a:pPr algn="l">
              <a:lnSpc>
                <a:spcPct val="110000"/>
              </a:lnSpc>
            </a:pPr>
            <a:r>
              <a:rPr lang="en-US" sz="3600" smtClean="0">
                <a:solidFill>
                  <a:srgbClr val="000000"/>
                </a:solidFill>
                <a:latin typeface="Arial" pitchFamily="34" charset="0"/>
                <a:cs typeface="Arial" pitchFamily="34" charset="0"/>
              </a:rPr>
              <a:t>	Costs</a:t>
            </a:r>
          </a:p>
          <a:p>
            <a:pPr algn="l">
              <a:lnSpc>
                <a:spcPct val="110000"/>
              </a:lnSpc>
            </a:pPr>
            <a:r>
              <a:rPr lang="en-US" sz="3600" b="0" smtClean="0">
                <a:solidFill>
                  <a:srgbClr val="000000"/>
                </a:solidFill>
                <a:latin typeface="Arial" pitchFamily="34" charset="0"/>
                <a:cs typeface="Arial" pitchFamily="34" charset="0"/>
              </a:rPr>
              <a:t>	Insurance</a:t>
            </a:r>
          </a:p>
          <a:p>
            <a:pPr algn="l">
              <a:lnSpc>
                <a:spcPct val="110000"/>
              </a:lnSpc>
            </a:pPr>
            <a:r>
              <a:rPr lang="en-US" sz="3600" smtClean="0">
                <a:solidFill>
                  <a:srgbClr val="000000"/>
                </a:solidFill>
                <a:latin typeface="Arial" pitchFamily="34" charset="0"/>
                <a:cs typeface="Arial" pitchFamily="34" charset="0"/>
              </a:rPr>
              <a:t>	Loss of revenue</a:t>
            </a:r>
            <a:endParaRPr lang="en-US" sz="3600" b="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0204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700"/>
            <a:ext cx="0" cy="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447" y="-1"/>
            <a:ext cx="5264353" cy="52643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447" y="2971801"/>
            <a:ext cx="5267008" cy="38557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700"/>
            <a:ext cx="7772400" cy="777240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8000" b="0">
                <a:solidFill>
                  <a:srgbClr val="FFFFFF"/>
                </a:solidFill>
                <a:effectLst>
                  <a:outerShdw blurRad="30000" dist="30000" dir="2700000">
                    <a:srgbClr val="000000">
                      <a:alpha val="50000"/>
                    </a:srgbClr>
                  </a:outerShdw>
                </a:effectLst>
                <a:latin typeface="Roboto-Light"/>
              </a:rPr>
              <a:t>Middlesex </a:t>
            </a:r>
            <a:r>
              <a:rPr lang="en-US" sz="8000" b="0" smtClean="0">
                <a:solidFill>
                  <a:srgbClr val="FFFFFF"/>
                </a:solidFill>
                <a:effectLst>
                  <a:outerShdw blurRad="30000" dist="30000" dir="2700000">
                    <a:srgbClr val="000000">
                      <a:alpha val="50000"/>
                    </a:srgbClr>
                  </a:outerShdw>
                </a:effectLst>
                <a:latin typeface="Roboto-Light"/>
              </a:rPr>
              <a:t>County Library</a:t>
            </a:r>
            <a:endParaRPr lang="en-US" sz="8000" b="0">
              <a:solidFill>
                <a:srgbClr val="FFFFFF"/>
              </a:solidFill>
              <a:effectLst>
                <a:outerShdw blurRad="30000" dist="30000" dir="2700000">
                  <a:srgbClr val="000000">
                    <a:alpha val="50000"/>
                  </a:srgbClr>
                </a:outerShdw>
              </a:effectLst>
              <a:latin typeface="Roboto-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9F9F9"/>
          </a:solidFill>
        </p:spPr>
      </p:sp>
      <p:sp>
        <p:nvSpPr>
          <p:cNvPr id="3" name="TextBox 2"/>
          <p:cNvSpPr txBox="1"/>
          <p:nvPr/>
        </p:nvSpPr>
        <p:spPr>
          <a:xfrm>
            <a:off x="0" y="508000"/>
            <a:ext cx="13004800" cy="2072640"/>
          </a:xfrm>
          <a:prstGeom prst="rect">
            <a:avLst/>
          </a:prstGeom>
        </p:spPr>
        <p:txBody>
          <a:bodyPr wrap="none" lIns="254000" tIns="0" rIns="254000" bIns="0" anchor="t"/>
          <a:lstStyle/>
          <a:p>
            <a:pPr algn="ctr"/>
            <a:r>
              <a:rPr lang="en-US" sz="6600" b="1">
                <a:solidFill>
                  <a:srgbClr val="026287"/>
                </a:solidFill>
                <a:latin typeface="Arial" pitchFamily="34" charset="0"/>
                <a:cs typeface="Arial" pitchFamily="34" charset="0"/>
              </a:rPr>
              <a:t>BAD THINGS</a:t>
            </a:r>
          </a:p>
        </p:txBody>
      </p:sp>
      <p:sp>
        <p:nvSpPr>
          <p:cNvPr id="4" name="TextBox 3"/>
          <p:cNvSpPr txBox="1"/>
          <p:nvPr/>
        </p:nvSpPr>
        <p:spPr>
          <a:xfrm>
            <a:off x="863600" y="2286000"/>
            <a:ext cx="12496800" cy="7168591"/>
          </a:xfrm>
          <a:prstGeom prst="rect">
            <a:avLst/>
          </a:prstGeom>
        </p:spPr>
        <p:txBody>
          <a:bodyPr wrap="square">
            <a:normAutofit/>
          </a:bodyPr>
          <a:lstStyle/>
          <a:p>
            <a:pPr algn="l">
              <a:lnSpc>
                <a:spcPct val="110000"/>
              </a:lnSpc>
            </a:pPr>
            <a:r>
              <a:rPr lang="en-US" sz="4400" b="0" dirty="0">
                <a:solidFill>
                  <a:srgbClr val="000000"/>
                </a:solidFill>
                <a:latin typeface="Arial" pitchFamily="34" charset="0"/>
                <a:cs typeface="Arial" pitchFamily="34" charset="0"/>
              </a:rPr>
              <a:t>Natural </a:t>
            </a:r>
            <a:r>
              <a:rPr lang="en-US" sz="4400" b="0" dirty="0" smtClean="0">
                <a:solidFill>
                  <a:srgbClr val="000000"/>
                </a:solidFill>
                <a:latin typeface="Arial" pitchFamily="34" charset="0"/>
                <a:cs typeface="Arial" pitchFamily="34" charset="0"/>
              </a:rPr>
              <a:t>Hazards - Fire</a:t>
            </a:r>
          </a:p>
          <a:p>
            <a:pPr algn="l">
              <a:lnSpc>
                <a:spcPct val="110000"/>
              </a:lnSpc>
            </a:pPr>
            <a:endParaRPr lang="en-US" sz="3600" dirty="0">
              <a:solidFill>
                <a:srgbClr val="000000"/>
              </a:solidFill>
              <a:latin typeface="Arial" pitchFamily="34" charset="0"/>
              <a:cs typeface="Arial" pitchFamily="34" charset="0"/>
            </a:endParaRPr>
          </a:p>
          <a:p>
            <a:pPr>
              <a:lnSpc>
                <a:spcPct val="128000"/>
              </a:lnSpc>
            </a:pPr>
            <a:r>
              <a:rPr lang="en-US" sz="3600" dirty="0">
                <a:solidFill>
                  <a:srgbClr val="000000"/>
                </a:solidFill>
                <a:latin typeface="Arial" pitchFamily="34" charset="0"/>
                <a:cs typeface="Arial" pitchFamily="34" charset="0"/>
              </a:rPr>
              <a:t>What happened? 
How we responded
What did we do to recover long-term?</a:t>
            </a:r>
          </a:p>
          <a:p>
            <a:pPr>
              <a:lnSpc>
                <a:spcPct val="128000"/>
              </a:lnSpc>
            </a:pPr>
            <a:r>
              <a:rPr lang="en-US" sz="3600" dirty="0">
                <a:solidFill>
                  <a:srgbClr val="000000"/>
                </a:solidFill>
                <a:latin typeface="Arial" pitchFamily="34" charset="0"/>
                <a:cs typeface="Arial" pitchFamily="34" charset="0"/>
              </a:rPr>
              <a:t>
Lessons </a:t>
            </a:r>
            <a:r>
              <a:rPr lang="en-US" sz="3600" dirty="0" smtClean="0">
                <a:solidFill>
                  <a:srgbClr val="000000"/>
                </a:solidFill>
                <a:latin typeface="Arial" pitchFamily="34" charset="0"/>
                <a:cs typeface="Arial" pitchFamily="34" charset="0"/>
              </a:rPr>
              <a:t>learned</a:t>
            </a:r>
            <a:r>
              <a:rPr lang="en-US" sz="3600"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419266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700"/>
            <a:ext cx="0" cy="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74"/>
            <a:ext cx="10262924" cy="68252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283" y="2274"/>
            <a:ext cx="5352517" cy="35648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2039" y="3414896"/>
            <a:ext cx="5352761" cy="3565023"/>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8000" smtClean="0">
                <a:solidFill>
                  <a:srgbClr val="FFFFFF"/>
                </a:solidFill>
                <a:effectLst>
                  <a:outerShdw blurRad="30000" dist="30000" dir="2700000">
                    <a:srgbClr val="000000">
                      <a:alpha val="50000"/>
                    </a:srgbClr>
                  </a:outerShdw>
                </a:effectLst>
                <a:latin typeface="Roboto-Light"/>
              </a:rPr>
              <a:t>Burlington Public </a:t>
            </a:r>
            <a:r>
              <a:rPr lang="en-US" sz="8000" b="0" smtClean="0">
                <a:solidFill>
                  <a:srgbClr val="FFFFFF"/>
                </a:solidFill>
                <a:effectLst>
                  <a:outerShdw blurRad="30000" dist="30000" dir="2700000">
                    <a:srgbClr val="000000">
                      <a:alpha val="50000"/>
                    </a:srgbClr>
                  </a:outerShdw>
                </a:effectLst>
                <a:latin typeface="Roboto-Light"/>
              </a:rPr>
              <a:t>Library</a:t>
            </a:r>
            <a:endParaRPr lang="en-US" sz="8000" b="0">
              <a:solidFill>
                <a:srgbClr val="FFFFFF"/>
              </a:solidFill>
              <a:effectLst>
                <a:outerShdw blurRad="30000" dist="30000" dir="2700000">
                  <a:srgbClr val="000000">
                    <a:alpha val="50000"/>
                  </a:srgbClr>
                </a:outerShdw>
              </a:effectLst>
              <a:latin typeface="Roboto-Light"/>
            </a:endParaRPr>
          </a:p>
        </p:txBody>
      </p:sp>
    </p:spTree>
    <p:extLst>
      <p:ext uri="{BB962C8B-B14F-4D97-AF65-F5344CB8AC3E}">
        <p14:creationId xmlns:p14="http://schemas.microsoft.com/office/powerpoint/2010/main" val="3425974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478</Words>
  <Application>Microsoft Office PowerPoint</Application>
  <PresentationFormat>Custom</PresentationFormat>
  <Paragraphs>161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LPL Staff</cp:lastModifiedBy>
  <cp:revision>61</cp:revision>
  <dcterms:created xsi:type="dcterms:W3CDTF">2006-08-16T00:00:00Z</dcterms:created>
  <dcterms:modified xsi:type="dcterms:W3CDTF">2017-01-30T19:13:03Z</dcterms:modified>
</cp:coreProperties>
</file>